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8" r:id="rId15"/>
    <p:sldId id="309" r:id="rId16"/>
    <p:sldId id="271" r:id="rId17"/>
    <p:sldId id="265" r:id="rId18"/>
    <p:sldId id="273" r:id="rId19"/>
    <p:sldId id="272" r:id="rId20"/>
    <p:sldId id="275" r:id="rId21"/>
    <p:sldId id="311" r:id="rId22"/>
    <p:sldId id="305" r:id="rId23"/>
    <p:sldId id="274" r:id="rId24"/>
    <p:sldId id="276" r:id="rId25"/>
    <p:sldId id="306" r:id="rId26"/>
    <p:sldId id="280" r:id="rId27"/>
    <p:sldId id="281" r:id="rId28"/>
    <p:sldId id="285" r:id="rId29"/>
    <p:sldId id="282" r:id="rId30"/>
    <p:sldId id="283" r:id="rId31"/>
    <p:sldId id="284" r:id="rId32"/>
    <p:sldId id="286" r:id="rId33"/>
    <p:sldId id="31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6" r:id="rId43"/>
    <p:sldId id="295" r:id="rId44"/>
    <p:sldId id="297" r:id="rId45"/>
    <p:sldId id="298" r:id="rId46"/>
    <p:sldId id="307" r:id="rId47"/>
    <p:sldId id="308" r:id="rId48"/>
    <p:sldId id="300" r:id="rId49"/>
    <p:sldId id="302" r:id="rId50"/>
    <p:sldId id="303" r:id="rId51"/>
    <p:sldId id="312" r:id="rId52"/>
    <p:sldId id="313" r:id="rId53"/>
    <p:sldId id="314" r:id="rId54"/>
    <p:sldId id="315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528E"/>
    <a:srgbClr val="B04A47"/>
    <a:srgbClr val="D4D3D1"/>
    <a:srgbClr val="02344D"/>
    <a:srgbClr val="4C472A"/>
    <a:srgbClr val="D0CFD4"/>
    <a:srgbClr val="D1AEDC"/>
    <a:srgbClr val="DB6F58"/>
    <a:srgbClr val="248B2D"/>
    <a:srgbClr val="E7A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409"/>
    <p:restoredTop sz="95615"/>
  </p:normalViewPr>
  <p:slideViewPr>
    <p:cSldViewPr snapToGrid="0" snapToObjects="1">
      <p:cViewPr varScale="1">
        <p:scale>
          <a:sx n="50" d="100"/>
          <a:sy n="50" d="100"/>
        </p:scale>
        <p:origin x="1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713FB-6EF6-F348-B78E-C2638DF4105D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4C38A-B3E1-1E41-BF3F-9AAEFD5F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20% </a:t>
            </a:r>
            <a:r>
              <a:rPr lang="en-US" dirty="0" err="1" smtClean="0"/>
              <a:t>dabas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C38A-B3E1-1E41-BF3F-9AAEFD5F9B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3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75 2100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C38A-B3E1-1E41-BF3F-9AAEFD5F9B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7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9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9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4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7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2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0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6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1D86A-6013-D747-B9EB-6B6C62C139FA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10BB-6F01-F246-B582-255E2FBDC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292080" y="1340768"/>
            <a:ext cx="374441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Klimatske</a:t>
            </a:r>
            <a:r>
              <a:rPr lang="en-US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promene</a:t>
            </a:r>
            <a:endParaRPr lang="en-US" sz="2800" b="1" u="sng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Scenarija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za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koja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možda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ne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želite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da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znate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Vlаdimir Đurđević</a:t>
            </a:r>
            <a:b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</a:br>
            <a: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Institut zа Meteorologiju</a:t>
            </a:r>
            <a:endParaRPr lang="sr-Latn-C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Fizički Fаkultet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11.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oktobar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2018.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5143500" cy="6858000"/>
            <a:chOff x="0" y="0"/>
            <a:chExt cx="5143500" cy="6858000"/>
          </a:xfrm>
          <a:solidFill>
            <a:schemeClr val="bg1"/>
          </a:solidFill>
          <a:effectLst/>
        </p:grpSpPr>
        <p:sp>
          <p:nvSpPr>
            <p:cNvPr id="4" name="Rectangle 3"/>
            <p:cNvSpPr/>
            <p:nvPr/>
          </p:nvSpPr>
          <p:spPr>
            <a:xfrm>
              <a:off x="0" y="0"/>
              <a:ext cx="5143500" cy="332656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880320"/>
              <a:ext cx="5143500" cy="397768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016" y="332656"/>
              <a:ext cx="427484" cy="254766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32656"/>
              <a:ext cx="467544" cy="254766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27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-pro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99"/>
            <a:ext cx="9144000" cy="6680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415498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 Narrow"/>
              </a:rPr>
              <a:t>Promena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 temperature u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 Narrow"/>
              </a:rPr>
              <a:t>Srbiji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 do 2100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16 -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modela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192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-pro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0" y="76200"/>
            <a:ext cx="9061030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415498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 Narrow"/>
              </a:rPr>
              <a:t>Promena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 temperature u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 Narrow"/>
              </a:rPr>
              <a:t>Srbiji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 do 2100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16 -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modela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53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red-tmp-ob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"/>
            <a:ext cx="8534400" cy="6837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658100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Djurdjevic</a:t>
            </a:r>
            <a:r>
              <a:rPr lang="en-US" sz="1200" dirty="0" smtClean="0"/>
              <a:t> et al., 2015)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851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red-nov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579"/>
            <a:ext cx="8915400" cy="67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6" y="362858"/>
            <a:ext cx="8909018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6" y="362858"/>
            <a:ext cx="8909018" cy="629920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6096000" y="774700"/>
            <a:ext cx="1435100" cy="3136900"/>
          </a:xfrm>
          <a:prstGeom prst="frame">
            <a:avLst>
              <a:gd name="adj1" fmla="val 6618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2" y="822725"/>
            <a:ext cx="4403912" cy="581248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4541264" y="1805748"/>
            <a:ext cx="1533406" cy="10321"/>
          </a:xfrm>
          <a:prstGeom prst="straightConnector1">
            <a:avLst/>
          </a:prstGeom>
          <a:ln w="136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883703" y="2149722"/>
            <a:ext cx="39351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Arial"/>
                <a:cs typeface="Arial"/>
              </a:rPr>
              <a:t>Gornja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granica</a:t>
            </a:r>
            <a:r>
              <a:rPr lang="en-US" sz="4400" b="1" dirty="0" smtClean="0">
                <a:latin typeface="Arial"/>
                <a:cs typeface="Arial"/>
              </a:rPr>
              <a:t> (10%) </a:t>
            </a:r>
            <a:r>
              <a:rPr lang="en-US" sz="4400" b="1" dirty="0">
                <a:latin typeface="Arial"/>
                <a:cs typeface="Arial"/>
              </a:rPr>
              <a:t>=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najnegativnije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konsekvence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790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699"/>
            <a:ext cx="7775929" cy="5015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953" y="677566"/>
            <a:ext cx="6972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Promena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globalne</a:t>
            </a:r>
            <a:r>
              <a:rPr lang="en-US" sz="2800" b="1" dirty="0" smtClean="0">
                <a:latin typeface="Arial"/>
                <a:cs typeface="Arial"/>
              </a:rPr>
              <a:t> temperature do 2300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640433" y="3058961"/>
            <a:ext cx="648072" cy="0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288505" y="2674240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ED1F24"/>
                </a:solidFill>
                <a:latin typeface="Arial"/>
                <a:cs typeface="Arial"/>
              </a:rPr>
              <a:t>8</a:t>
            </a:r>
            <a:endParaRPr lang="en-US" sz="4400" b="1" dirty="0">
              <a:solidFill>
                <a:srgbClr val="ED1F24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40433" y="1830156"/>
            <a:ext cx="648072" cy="0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208533" y="1537768"/>
            <a:ext cx="883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ED1F24"/>
                </a:solidFill>
                <a:latin typeface="Arial"/>
                <a:cs typeface="Arial"/>
              </a:rPr>
              <a:t>12</a:t>
            </a:r>
            <a:r>
              <a:rPr lang="en-US" sz="3200" b="1" baseline="30000" dirty="0" smtClean="0">
                <a:solidFill>
                  <a:srgbClr val="ED1F24"/>
                </a:solidFill>
                <a:latin typeface="Arial"/>
                <a:cs typeface="Arial"/>
              </a:rPr>
              <a:t>+</a:t>
            </a:r>
            <a:endParaRPr lang="en-US" sz="3200" b="1" baseline="30000" dirty="0">
              <a:solidFill>
                <a:srgbClr val="ED1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51340"/>
            <a:ext cx="9144000" cy="4885708"/>
            <a:chOff x="0" y="977900"/>
            <a:chExt cx="9144000" cy="48857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7900"/>
              <a:ext cx="9144000" cy="48857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63888" y="3560046"/>
              <a:ext cx="864096" cy="16200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55576" y="1111774"/>
              <a:ext cx="5616624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99592" y="1412776"/>
              <a:ext cx="2151856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9808" y="3436134"/>
              <a:ext cx="2151856" cy="728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 rot="16200000">
            <a:off x="-1950275" y="2601615"/>
            <a:ext cx="42698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Promena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srednje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globalne</a:t>
            </a:r>
            <a:r>
              <a:rPr lang="en-US" dirty="0" smtClean="0">
                <a:latin typeface="Arial"/>
                <a:cs typeface="Arial"/>
              </a:rPr>
              <a:t> temperature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7520" y="5534382"/>
            <a:ext cx="244021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Poslednje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ledeno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doba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,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vrhunac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 ~20.000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godina</a:t>
            </a:r>
            <a:endParaRPr lang="en-US" b="1" dirty="0">
              <a:solidFill>
                <a:srgbClr val="817684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9808" y="5477892"/>
            <a:ext cx="2775642" cy="0"/>
          </a:xfrm>
          <a:prstGeom prst="straightConnector1">
            <a:avLst/>
          </a:prstGeom>
          <a:ln w="57150">
            <a:solidFill>
              <a:srgbClr val="D1AED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9228" y="5334769"/>
            <a:ext cx="538756" cy="437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20836" y="5477892"/>
            <a:ext cx="331470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24868" y="5534382"/>
            <a:ext cx="250663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Holocen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traje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~10.000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godina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775671" y="5475531"/>
            <a:ext cx="7741" cy="70518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72200" y="6088380"/>
            <a:ext cx="25066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Klimatske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promene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23721" y="566553"/>
            <a:ext cx="1038585" cy="437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23720" y="2702389"/>
            <a:ext cx="1520280" cy="299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23720" y="3302677"/>
            <a:ext cx="1520280" cy="299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559114" y="2356492"/>
            <a:ext cx="1008000" cy="753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77878" y="2409740"/>
            <a:ext cx="664908" cy="753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7899" y="-38310"/>
            <a:ext cx="7455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Promena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srednje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globalne</a:t>
            </a:r>
            <a:r>
              <a:rPr lang="en-US" sz="2400" b="1" dirty="0" smtClean="0">
                <a:latin typeface="Arial"/>
                <a:cs typeface="Arial"/>
              </a:rPr>
              <a:t> temperature </a:t>
            </a:r>
            <a:br>
              <a:rPr lang="en-US" sz="2400" b="1" dirty="0" smtClean="0">
                <a:latin typeface="Arial"/>
                <a:cs typeface="Arial"/>
              </a:rPr>
            </a:br>
            <a:r>
              <a:rPr lang="en-US" sz="2400" b="1" dirty="0" err="1" smtClean="0">
                <a:latin typeface="Arial"/>
                <a:cs typeface="Arial"/>
              </a:rPr>
              <a:t>poslenjih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~20.000 </a:t>
            </a:r>
            <a:r>
              <a:rPr lang="en-US" sz="2400" b="1" dirty="0">
                <a:latin typeface="Arial"/>
                <a:cs typeface="Arial"/>
              </a:rPr>
              <a:t>i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projekcije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za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sledečin</a:t>
            </a:r>
            <a:r>
              <a:rPr lang="en-US" sz="2400" b="1" dirty="0" smtClean="0">
                <a:latin typeface="Arial"/>
                <a:cs typeface="Arial"/>
              </a:rPr>
              <a:t> 500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052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51340"/>
            <a:ext cx="9144000" cy="4885708"/>
            <a:chOff x="0" y="977900"/>
            <a:chExt cx="9144000" cy="48857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7900"/>
              <a:ext cx="9144000" cy="48857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63888" y="3560046"/>
              <a:ext cx="864096" cy="16200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55576" y="1111774"/>
              <a:ext cx="5616624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99592" y="1412776"/>
              <a:ext cx="2151856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9808" y="3436134"/>
              <a:ext cx="2151856" cy="728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 rot="16200000">
            <a:off x="-1950275" y="2601615"/>
            <a:ext cx="42698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Promena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srednje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globalne</a:t>
            </a:r>
            <a:r>
              <a:rPr lang="en-US" dirty="0" smtClean="0">
                <a:latin typeface="Arial"/>
                <a:cs typeface="Arial"/>
              </a:rPr>
              <a:t> temperature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7520" y="5534382"/>
            <a:ext cx="244021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Poslednje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ledeno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doba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,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vrhunac</a:t>
            </a:r>
            <a:r>
              <a:rPr lang="en-US" b="1" dirty="0" smtClean="0">
                <a:solidFill>
                  <a:srgbClr val="817684"/>
                </a:solidFill>
                <a:latin typeface="Arial"/>
                <a:cs typeface="Arial"/>
              </a:rPr>
              <a:t> ~20.000 </a:t>
            </a:r>
            <a:r>
              <a:rPr lang="en-US" b="1" dirty="0" err="1" smtClean="0">
                <a:solidFill>
                  <a:srgbClr val="817684"/>
                </a:solidFill>
                <a:latin typeface="Arial"/>
                <a:cs typeface="Arial"/>
              </a:rPr>
              <a:t>godina</a:t>
            </a:r>
            <a:endParaRPr lang="en-US" b="1" dirty="0">
              <a:solidFill>
                <a:srgbClr val="817684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9808" y="5477892"/>
            <a:ext cx="2775642" cy="0"/>
          </a:xfrm>
          <a:prstGeom prst="straightConnector1">
            <a:avLst/>
          </a:prstGeom>
          <a:ln w="57150">
            <a:solidFill>
              <a:srgbClr val="D1AED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9228" y="5334769"/>
            <a:ext cx="538756" cy="437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20836" y="5477892"/>
            <a:ext cx="331470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24868" y="5534382"/>
            <a:ext cx="250663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Holocen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traje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~10.000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godina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775671" y="5475531"/>
            <a:ext cx="7741" cy="70518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72200" y="6088380"/>
            <a:ext cx="25066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Klimatske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promene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056998" y="1341003"/>
            <a:ext cx="665261" cy="0"/>
          </a:xfrm>
          <a:prstGeom prst="line">
            <a:avLst/>
          </a:prstGeom>
          <a:ln w="57150">
            <a:solidFill>
              <a:srgbClr val="ED1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56999" y="2289648"/>
            <a:ext cx="665261" cy="0"/>
          </a:xfrm>
          <a:prstGeom prst="line">
            <a:avLst/>
          </a:prstGeom>
          <a:ln w="57150">
            <a:solidFill>
              <a:srgbClr val="248B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22258" y="1140947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Isto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kao</a:t>
            </a:r>
            <a:r>
              <a:rPr lang="en-US" sz="2000" dirty="0" smtClean="0">
                <a:latin typeface="Arial"/>
                <a:cs typeface="Arial"/>
              </a:rPr>
              <a:t> do </a:t>
            </a:r>
            <a:r>
              <a:rPr lang="en-US" sz="2000" dirty="0" err="1" smtClean="0">
                <a:latin typeface="Arial"/>
                <a:cs typeface="Arial"/>
              </a:rPr>
              <a:t>sada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1722258" y="2089592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>
                <a:latin typeface="Arial"/>
                <a:cs typeface="Arial"/>
              </a:rPr>
              <a:t>P</a:t>
            </a:r>
            <a:r>
              <a:rPr lang="en-US" sz="2000" dirty="0" err="1" smtClean="0">
                <a:latin typeface="Arial"/>
                <a:cs typeface="Arial"/>
              </a:rPr>
              <a:t>ariski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sporazum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7623721" y="566553"/>
            <a:ext cx="1038585" cy="437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23720" y="2702389"/>
            <a:ext cx="1520280" cy="299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23720" y="3302677"/>
            <a:ext cx="1520280" cy="299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56998" y="1758175"/>
            <a:ext cx="665261" cy="0"/>
          </a:xfrm>
          <a:prstGeom prst="line">
            <a:avLst/>
          </a:prstGeom>
          <a:ln w="57150">
            <a:solidFill>
              <a:srgbClr val="DB6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22258" y="1615269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nešto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između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56998" y="1943231"/>
            <a:ext cx="665261" cy="0"/>
          </a:xfrm>
          <a:prstGeom prst="line">
            <a:avLst/>
          </a:prstGeom>
          <a:ln w="57150">
            <a:solidFill>
              <a:srgbClr val="E7A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877878" y="1043629"/>
            <a:ext cx="1545930" cy="32656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411736" y="667668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ED1F24"/>
                </a:solidFill>
                <a:latin typeface="Arial"/>
                <a:cs typeface="Arial"/>
              </a:rPr>
              <a:t>8</a:t>
            </a:r>
            <a:endParaRPr lang="en-US" sz="4400" b="1" dirty="0">
              <a:solidFill>
                <a:srgbClr val="ED1F24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775671" y="3856164"/>
            <a:ext cx="1622459" cy="0"/>
          </a:xfrm>
          <a:prstGeom prst="straightConnector1">
            <a:avLst/>
          </a:prstGeom>
          <a:ln w="1016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398130" y="3453317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0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59114" y="2356492"/>
            <a:ext cx="1008000" cy="753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77878" y="2409740"/>
            <a:ext cx="664908" cy="753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542786" y="1140947"/>
            <a:ext cx="9425" cy="2642805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643907" y="2255596"/>
            <a:ext cx="1180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~8</a:t>
            </a:r>
            <a:r>
              <a:rPr lang="en-US" sz="2000" b="1" baseline="30000" dirty="0" smtClean="0">
                <a:latin typeface="Arial"/>
                <a:cs typeface="Arial"/>
              </a:rPr>
              <a:t>O</a:t>
            </a:r>
            <a:r>
              <a:rPr lang="en-US" sz="2000" b="1" dirty="0" smtClean="0">
                <a:latin typeface="Arial"/>
                <a:cs typeface="Arial"/>
              </a:rPr>
              <a:t>C </a:t>
            </a:r>
            <a:r>
              <a:rPr lang="en-US" sz="2000" b="1" dirty="0" err="1" smtClean="0">
                <a:latin typeface="Arial"/>
                <a:cs typeface="Arial"/>
              </a:rPr>
              <a:t>za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r>
              <a:rPr lang="hr-HR" sz="2000" b="1" dirty="0" smtClean="0">
                <a:latin typeface="Arial"/>
                <a:cs typeface="Arial"/>
              </a:rPr>
              <a:t>~100 g.</a:t>
            </a:r>
            <a:endParaRPr lang="en-US" sz="2000" b="1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00303" y="3783752"/>
            <a:ext cx="4713" cy="108924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84921" y="3985796"/>
            <a:ext cx="1542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~4</a:t>
            </a:r>
            <a:r>
              <a:rPr lang="en-US" sz="2000" b="1" baseline="30000" dirty="0" smtClean="0">
                <a:latin typeface="Arial"/>
                <a:cs typeface="Arial"/>
              </a:rPr>
              <a:t>O</a:t>
            </a:r>
            <a:r>
              <a:rPr lang="en-US" sz="2000" b="1" dirty="0" smtClean="0">
                <a:latin typeface="Arial"/>
                <a:cs typeface="Arial"/>
              </a:rPr>
              <a:t>C </a:t>
            </a:r>
            <a:r>
              <a:rPr lang="en-US" sz="2000" b="1" dirty="0" err="1" smtClean="0">
                <a:latin typeface="Arial"/>
                <a:cs typeface="Arial"/>
              </a:rPr>
              <a:t>za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r>
              <a:rPr lang="hr-HR" sz="2000" b="1" dirty="0" smtClean="0">
                <a:latin typeface="Arial"/>
                <a:cs typeface="Arial"/>
              </a:rPr>
              <a:t>~10.000 g.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264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P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2696"/>
            <a:ext cx="8172401" cy="4527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1274" y="6581001"/>
            <a:ext cx="89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IPCC 2013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366782" y="116633"/>
            <a:ext cx="8450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Promena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srednje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globalne</a:t>
            </a:r>
            <a:r>
              <a:rPr lang="en-US" sz="2800" b="1" dirty="0" smtClean="0">
                <a:latin typeface="Arial"/>
                <a:cs typeface="Arial"/>
              </a:rPr>
              <a:t> temperature do 2100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956376" y="1700808"/>
            <a:ext cx="648072" cy="0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956376" y="3284984"/>
            <a:ext cx="648072" cy="0"/>
          </a:xfrm>
          <a:prstGeom prst="straightConnector1">
            <a:avLst/>
          </a:prstGeom>
          <a:ln w="101600">
            <a:solidFill>
              <a:srgbClr val="3654A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4213" y="1316087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ED1F24"/>
                </a:solidFill>
                <a:latin typeface="Arial"/>
                <a:cs typeface="Arial"/>
              </a:rPr>
              <a:t>4</a:t>
            </a:r>
            <a:endParaRPr lang="en-US" sz="4400" b="1" dirty="0">
              <a:solidFill>
                <a:srgbClr val="ED1F2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3883" y="2840985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3753A5"/>
                </a:solidFill>
                <a:latin typeface="Arial"/>
                <a:cs typeface="Arial"/>
              </a:rPr>
              <a:t>1</a:t>
            </a:r>
            <a:endParaRPr lang="en-US" sz="4400" b="1" dirty="0">
              <a:solidFill>
                <a:srgbClr val="3753A5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9570" y="5575442"/>
            <a:ext cx="665261" cy="298865"/>
            <a:chOff x="1122556" y="5382322"/>
            <a:chExt cx="802887" cy="356839"/>
          </a:xfrm>
        </p:grpSpPr>
        <p:sp>
          <p:nvSpPr>
            <p:cNvPr id="2" name="Rectangle 1"/>
            <p:cNvSpPr/>
            <p:nvPr/>
          </p:nvSpPr>
          <p:spPr>
            <a:xfrm>
              <a:off x="1122556" y="5382322"/>
              <a:ext cx="802887" cy="356839"/>
            </a:xfrm>
            <a:prstGeom prst="rect">
              <a:avLst/>
            </a:prstGeom>
            <a:solidFill>
              <a:srgbClr val="A0A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2" idx="1"/>
              <a:endCxn id="2" idx="3"/>
            </p:cNvCxnSpPr>
            <p:nvPr/>
          </p:nvCxnSpPr>
          <p:spPr>
            <a:xfrm>
              <a:off x="1122556" y="5560742"/>
              <a:ext cx="802887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064831" y="5524819"/>
            <a:ext cx="286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Temperatura</a:t>
            </a:r>
            <a:r>
              <a:rPr lang="en-US" sz="2000" dirty="0" smtClean="0">
                <a:latin typeface="Arial"/>
                <a:cs typeface="Arial"/>
              </a:rPr>
              <a:t> u </a:t>
            </a:r>
            <a:r>
              <a:rPr lang="en-US" sz="2000" dirty="0" err="1" smtClean="0">
                <a:latin typeface="Arial"/>
                <a:cs typeface="Arial"/>
              </a:rPr>
              <a:t>prošlosti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259171" y="5575442"/>
            <a:ext cx="665261" cy="298865"/>
          </a:xfrm>
          <a:prstGeom prst="rect">
            <a:avLst/>
          </a:prstGeom>
          <a:solidFill>
            <a:srgbClr val="F7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259171" y="5724875"/>
            <a:ext cx="665261" cy="0"/>
          </a:xfrm>
          <a:prstGeom prst="line">
            <a:avLst/>
          </a:prstGeom>
          <a:ln w="57150">
            <a:solidFill>
              <a:srgbClr val="ED1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259171" y="6023740"/>
            <a:ext cx="665261" cy="298865"/>
          </a:xfrm>
          <a:prstGeom prst="rect">
            <a:avLst/>
          </a:prstGeom>
          <a:solidFill>
            <a:srgbClr val="9B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259171" y="6173173"/>
            <a:ext cx="665261" cy="0"/>
          </a:xfrm>
          <a:prstGeom prst="line">
            <a:avLst/>
          </a:prstGeom>
          <a:ln w="57150">
            <a:solidFill>
              <a:srgbClr val="365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24431" y="5524819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Isto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kao</a:t>
            </a:r>
            <a:r>
              <a:rPr lang="en-US" sz="2000" dirty="0" smtClean="0">
                <a:latin typeface="Arial"/>
                <a:cs typeface="Arial"/>
              </a:rPr>
              <a:t> do </a:t>
            </a:r>
            <a:r>
              <a:rPr lang="en-US" sz="2000" dirty="0" err="1" smtClean="0">
                <a:latin typeface="Arial"/>
                <a:cs typeface="Arial"/>
              </a:rPr>
              <a:t>sada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4924430" y="5973117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>
                <a:latin typeface="Arial"/>
                <a:cs typeface="Arial"/>
              </a:rPr>
              <a:t>P</a:t>
            </a:r>
            <a:r>
              <a:rPr lang="en-US" sz="2000" dirty="0" err="1" smtClean="0">
                <a:latin typeface="Arial"/>
                <a:cs typeface="Arial"/>
              </a:rPr>
              <a:t>ariski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sporazum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8202613" y="2109005"/>
            <a:ext cx="803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latin typeface="Arial"/>
                <a:cs typeface="Arial"/>
              </a:rPr>
              <a:t>ili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3681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2" y="822725"/>
            <a:ext cx="4403912" cy="581248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4541264" y="1805748"/>
            <a:ext cx="1533406" cy="10321"/>
          </a:xfrm>
          <a:prstGeom prst="straightConnector1">
            <a:avLst/>
          </a:prstGeom>
          <a:ln w="136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883703" y="2149722"/>
            <a:ext cx="39351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Koji </a:t>
            </a:r>
            <a:r>
              <a:rPr lang="en-US" sz="4400" b="1" dirty="0" err="1" smtClean="0">
                <a:latin typeface="Arial"/>
                <a:cs typeface="Arial"/>
              </a:rPr>
              <a:t>su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još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>
                <a:latin typeface="Arial"/>
                <a:cs typeface="Arial"/>
              </a:rPr>
              <a:t>r</a:t>
            </a:r>
            <a:r>
              <a:rPr lang="en-US" sz="4400" b="1" dirty="0" err="1" smtClean="0">
                <a:latin typeface="Arial"/>
                <a:cs typeface="Arial"/>
              </a:rPr>
              <a:t>azlozi</a:t>
            </a:r>
            <a:r>
              <a:rPr lang="en-US" sz="4400" b="1" dirty="0" smtClean="0">
                <a:latin typeface="Arial"/>
                <a:cs typeface="Arial"/>
              </a:rPr>
              <a:t> da se </a:t>
            </a:r>
            <a:r>
              <a:rPr lang="en-US" sz="4400" b="1" dirty="0" err="1" smtClean="0">
                <a:latin typeface="Arial"/>
                <a:cs typeface="Arial"/>
              </a:rPr>
              <a:t>komunicira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gornja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granica</a:t>
            </a:r>
            <a:r>
              <a:rPr lang="en-US" sz="4400" b="1" dirty="0" smtClean="0">
                <a:latin typeface="Arial"/>
                <a:cs typeface="Arial"/>
              </a:rPr>
              <a:t>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910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 rot="16200000">
            <a:off x="-1905001" y="3124200"/>
            <a:ext cx="533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KOMPLEKSNOST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roppedImage-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7696200" cy="68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972616" y="260648"/>
            <a:ext cx="8229600" cy="845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sr-Latn-C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Numerička</a:t>
            </a:r>
            <a:r>
              <a:rPr kumimoji="0" lang="sr-Latn-C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simulacija atmosfere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028700"/>
            <a:ext cx="9104376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8" y="140322"/>
            <a:ext cx="6481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“OPTIMIZAM” </a:t>
            </a:r>
            <a:r>
              <a:rPr lang="en-US" b="1" dirty="0" err="1" smtClean="0">
                <a:latin typeface="Arial"/>
                <a:cs typeface="Arial"/>
              </a:rPr>
              <a:t>modela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mr-IN" b="1" dirty="0" smtClean="0">
                <a:latin typeface="Arial"/>
                <a:cs typeface="Arial"/>
              </a:rPr>
              <a:t>–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Srednji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nivo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globalnog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okeana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3" y="462588"/>
            <a:ext cx="8290113" cy="5970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1937288" y="3058815"/>
            <a:ext cx="42698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Srednji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nivo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globalnog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okeana</a:t>
            </a:r>
            <a:r>
              <a:rPr lang="en-US" dirty="0" smtClean="0">
                <a:latin typeface="Arial"/>
                <a:cs typeface="Arial"/>
              </a:rPr>
              <a:t> (cm)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30965" y="6064111"/>
            <a:ext cx="119321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Godina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47656" y="4878529"/>
            <a:ext cx="22147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B04A47"/>
                </a:solidFill>
                <a:latin typeface="Arial"/>
                <a:cs typeface="Arial"/>
              </a:rPr>
              <a:t>direktna</a:t>
            </a:r>
            <a:r>
              <a:rPr lang="en-US" dirty="0" smtClean="0">
                <a:solidFill>
                  <a:srgbClr val="B04A47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B04A47"/>
                </a:solidFill>
                <a:latin typeface="Arial"/>
                <a:cs typeface="Arial"/>
              </a:rPr>
              <a:t>osmatranja</a:t>
            </a:r>
            <a:endParaRPr lang="en-US" dirty="0">
              <a:solidFill>
                <a:srgbClr val="B04A4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9371" y="694322"/>
            <a:ext cx="26423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49528E"/>
                </a:solidFill>
                <a:latin typeface="Arial"/>
                <a:cs typeface="Arial"/>
              </a:rPr>
              <a:t>satelitska</a:t>
            </a:r>
            <a:r>
              <a:rPr lang="en-US" dirty="0" smtClean="0">
                <a:solidFill>
                  <a:srgbClr val="49528E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49528E"/>
                </a:solidFill>
                <a:latin typeface="Arial"/>
                <a:cs typeface="Arial"/>
              </a:rPr>
              <a:t>osmatranja</a:t>
            </a:r>
            <a:endParaRPr lang="en-US" dirty="0">
              <a:solidFill>
                <a:srgbClr val="49528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0544" y="2640550"/>
            <a:ext cx="1770529" cy="369332"/>
          </a:xfrm>
          <a:prstGeom prst="rect">
            <a:avLst/>
          </a:prstGeom>
          <a:solidFill>
            <a:srgbClr val="D4D3D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modeli</a:t>
            </a:r>
            <a:r>
              <a:rPr lang="en-US" dirty="0" smtClean="0">
                <a:latin typeface="Arial"/>
                <a:cs typeface="Arial"/>
              </a:rPr>
              <a:t> (IPCC)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3112" y="6581001"/>
            <a:ext cx="3770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(Church and White 2006, </a:t>
            </a:r>
            <a:r>
              <a:rPr lang="en-US" sz="1200" dirty="0" err="1" smtClean="0"/>
              <a:t>Cazaneve</a:t>
            </a:r>
            <a:r>
              <a:rPr lang="en-US" sz="1200" dirty="0" smtClean="0"/>
              <a:t> et al., 2008, IPCC TAR)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752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802781"/>
            <a:ext cx="8933152" cy="5128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298" y="140322"/>
            <a:ext cx="6481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“OPTIMIZAM” </a:t>
            </a:r>
            <a:r>
              <a:rPr lang="en-US" b="1" dirty="0" err="1" smtClean="0">
                <a:latin typeface="Arial"/>
                <a:cs typeface="Arial"/>
              </a:rPr>
              <a:t>modela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mr-IN" b="1" dirty="0" smtClean="0">
                <a:latin typeface="Arial"/>
                <a:cs typeface="Arial"/>
              </a:rPr>
              <a:t>–</a:t>
            </a:r>
            <a:r>
              <a:rPr lang="en-US" b="1" dirty="0" smtClean="0">
                <a:latin typeface="Arial"/>
                <a:cs typeface="Arial"/>
              </a:rPr>
              <a:t> Led </a:t>
            </a:r>
            <a:r>
              <a:rPr lang="en-US" b="1" dirty="0" err="1" smtClean="0">
                <a:latin typeface="Arial"/>
                <a:cs typeface="Arial"/>
              </a:rPr>
              <a:t>na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Arktiku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64951" y="3415673"/>
            <a:ext cx="22147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IPCC (2013)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60707" y="3833557"/>
            <a:ext cx="22147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IPCC (2007)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57568" y="4251441"/>
            <a:ext cx="22147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OSMATRANJA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9731" y="1134009"/>
            <a:ext cx="7873550" cy="4532313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Smrtonosne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vrućine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Permafrost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metan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(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“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zombi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”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bolesti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)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Brzo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topljenje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leda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Golfska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struja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(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Iz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)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miranje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mora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živog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sveta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Izbeglice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sukobi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Efekat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staklene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bašte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van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kontrole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5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4800" y="1854200"/>
            <a:ext cx="6111421" cy="2685653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Smrtonosne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vrućine</a:t>
            </a:r>
            <a:endParaRPr lang="en-US" sz="6600" b="1" dirty="0" smtClean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379" y="124980"/>
            <a:ext cx="6973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Smrtonosne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vrućine</a:t>
            </a:r>
            <a:endParaRPr lang="en-US" sz="3200" b="1" dirty="0" smtClean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5" y="709755"/>
            <a:ext cx="6338322" cy="61482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-1991836" y="3431910"/>
            <a:ext cx="496260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Srednja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dnevna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relativna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vlaga</a:t>
            </a:r>
            <a:r>
              <a:rPr lang="en-US" sz="2400" dirty="0" smtClean="0">
                <a:latin typeface="Arial"/>
                <a:cs typeface="Arial"/>
              </a:rPr>
              <a:t> (%)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792046" y="6396335"/>
            <a:ext cx="41027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Srednja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dnevna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temperatura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206909" y="4186535"/>
            <a:ext cx="201186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smtClean="0">
                <a:latin typeface="Arial"/>
                <a:cs typeface="Arial"/>
              </a:rPr>
              <a:t>Smrtonosno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Mora </a:t>
            </a:r>
            <a:r>
              <a:rPr lang="nb-NO" sz="1200" dirty="0"/>
              <a:t>et al. </a:t>
            </a:r>
            <a:r>
              <a:rPr lang="nb-NO" sz="1200" dirty="0" smtClean="0"/>
              <a:t>2017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09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8" y="914399"/>
            <a:ext cx="8339189" cy="5749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378" y="124980"/>
            <a:ext cx="879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Smrtonosne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vrućine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smtClean="0">
                <a:latin typeface="Arial"/>
                <a:cs typeface="Arial"/>
              </a:rPr>
              <a:t>		</a:t>
            </a:r>
            <a:r>
              <a:rPr lang="en-US" sz="3200" b="1" dirty="0" err="1" smtClean="0">
                <a:latin typeface="Arial"/>
                <a:cs typeface="Arial"/>
              </a:rPr>
              <a:t>sredina</a:t>
            </a:r>
            <a:r>
              <a:rPr lang="en-US" sz="3200" b="1" dirty="0" smtClean="0">
                <a:latin typeface="Arial"/>
                <a:cs typeface="Arial"/>
              </a:rPr>
              <a:t> XX </a:t>
            </a:r>
            <a:r>
              <a:rPr lang="en-US" sz="3200" b="1" dirty="0" err="1" smtClean="0">
                <a:latin typeface="Arial"/>
                <a:cs typeface="Arial"/>
              </a:rPr>
              <a:t>veka</a:t>
            </a:r>
            <a:endParaRPr lang="en-US" sz="3200" b="1" dirty="0" smtClean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6278" y="5213272"/>
            <a:ext cx="2279822" cy="400110"/>
          </a:xfrm>
          <a:prstGeom prst="rect">
            <a:avLst/>
          </a:prstGeom>
          <a:solidFill>
            <a:srgbClr val="D0CFD4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365 </a:t>
            </a:r>
            <a:r>
              <a:rPr lang="en-US" sz="2000" dirty="0" err="1" smtClean="0">
                <a:latin typeface="Arial"/>
                <a:cs typeface="Arial"/>
              </a:rPr>
              <a:t>dana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godišnje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06278" y="6135214"/>
            <a:ext cx="2279822" cy="400110"/>
          </a:xfrm>
          <a:prstGeom prst="rect">
            <a:avLst/>
          </a:prstGeom>
          <a:solidFill>
            <a:srgbClr val="D0CFD4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0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dana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godišnje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Mora </a:t>
            </a:r>
            <a:r>
              <a:rPr lang="nb-NO" sz="1200" dirty="0"/>
              <a:t>et al. </a:t>
            </a:r>
            <a:r>
              <a:rPr lang="nb-NO" sz="1200" dirty="0" smtClean="0"/>
              <a:t>2017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379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378" y="124980"/>
            <a:ext cx="8435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Smrtonosne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vrućine</a:t>
            </a:r>
            <a:r>
              <a:rPr lang="en-US" sz="3200" b="1" dirty="0" smtClean="0">
                <a:latin typeface="Arial"/>
                <a:cs typeface="Arial"/>
              </a:rPr>
              <a:t>		</a:t>
            </a:r>
            <a:r>
              <a:rPr lang="en-US" sz="3200" b="1" dirty="0" err="1" smtClean="0">
                <a:latin typeface="Arial"/>
                <a:cs typeface="Arial"/>
              </a:rPr>
              <a:t>kraj</a:t>
            </a:r>
            <a:r>
              <a:rPr lang="en-US" sz="3200" b="1" dirty="0" smtClean="0">
                <a:latin typeface="Arial"/>
                <a:cs typeface="Arial"/>
              </a:rPr>
              <a:t> XXI </a:t>
            </a:r>
            <a:r>
              <a:rPr lang="en-US" sz="3200" b="1" dirty="0" err="1" smtClean="0">
                <a:latin typeface="Arial"/>
                <a:cs typeface="Arial"/>
              </a:rPr>
              <a:t>veka</a:t>
            </a:r>
            <a:endParaRPr lang="en-US" sz="3200" b="1" dirty="0" smtClean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9" y="825500"/>
            <a:ext cx="8435520" cy="58440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2478" y="5204898"/>
            <a:ext cx="2279822" cy="400110"/>
          </a:xfrm>
          <a:prstGeom prst="rect">
            <a:avLst/>
          </a:prstGeom>
          <a:solidFill>
            <a:srgbClr val="D0CFD4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365 </a:t>
            </a:r>
            <a:r>
              <a:rPr lang="en-US" sz="2000" dirty="0" err="1" smtClean="0">
                <a:latin typeface="Arial"/>
                <a:cs typeface="Arial"/>
              </a:rPr>
              <a:t>dana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godišnje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82478" y="6140421"/>
            <a:ext cx="2279822" cy="400110"/>
          </a:xfrm>
          <a:prstGeom prst="rect">
            <a:avLst/>
          </a:prstGeom>
          <a:solidFill>
            <a:srgbClr val="D0CFD4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0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dana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godišnje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Mora </a:t>
            </a:r>
            <a:r>
              <a:rPr lang="nb-NO" sz="1200" dirty="0"/>
              <a:t>et al. </a:t>
            </a:r>
            <a:r>
              <a:rPr lang="nb-NO" sz="1200" dirty="0" smtClean="0"/>
              <a:t>2017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064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P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2696"/>
            <a:ext cx="8172401" cy="4527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1274" y="6581001"/>
            <a:ext cx="89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IPCC 2013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-25655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Promena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srednje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globalne</a:t>
            </a:r>
            <a:r>
              <a:rPr lang="en-US" sz="2800" b="1" dirty="0" smtClean="0">
                <a:latin typeface="Arial"/>
                <a:cs typeface="Arial"/>
              </a:rPr>
              <a:t> temperature do 2100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956376" y="1700808"/>
            <a:ext cx="648072" cy="0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956376" y="3284984"/>
            <a:ext cx="648072" cy="0"/>
          </a:xfrm>
          <a:prstGeom prst="straightConnector1">
            <a:avLst/>
          </a:prstGeom>
          <a:ln w="101600">
            <a:solidFill>
              <a:srgbClr val="3654A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4213" y="1316087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ED1F24"/>
                </a:solidFill>
                <a:latin typeface="Arial"/>
                <a:cs typeface="Arial"/>
              </a:rPr>
              <a:t>4</a:t>
            </a:r>
            <a:endParaRPr lang="en-US" sz="4400" b="1" dirty="0">
              <a:solidFill>
                <a:srgbClr val="ED1F2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3883" y="2840985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3753A5"/>
                </a:solidFill>
                <a:latin typeface="Arial"/>
                <a:cs typeface="Arial"/>
              </a:rPr>
              <a:t>1</a:t>
            </a:r>
            <a:endParaRPr lang="en-US" sz="4400" b="1" dirty="0">
              <a:solidFill>
                <a:srgbClr val="3753A5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9570" y="5575442"/>
            <a:ext cx="665261" cy="298865"/>
            <a:chOff x="1122556" y="5382322"/>
            <a:chExt cx="802887" cy="356839"/>
          </a:xfrm>
        </p:grpSpPr>
        <p:sp>
          <p:nvSpPr>
            <p:cNvPr id="2" name="Rectangle 1"/>
            <p:cNvSpPr/>
            <p:nvPr/>
          </p:nvSpPr>
          <p:spPr>
            <a:xfrm>
              <a:off x="1122556" y="5382322"/>
              <a:ext cx="802887" cy="356839"/>
            </a:xfrm>
            <a:prstGeom prst="rect">
              <a:avLst/>
            </a:prstGeom>
            <a:solidFill>
              <a:srgbClr val="A0A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2" idx="1"/>
              <a:endCxn id="2" idx="3"/>
            </p:cNvCxnSpPr>
            <p:nvPr/>
          </p:nvCxnSpPr>
          <p:spPr>
            <a:xfrm>
              <a:off x="1122556" y="5560742"/>
              <a:ext cx="802887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064831" y="5524819"/>
            <a:ext cx="286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Temperatura</a:t>
            </a:r>
            <a:r>
              <a:rPr lang="en-US" sz="2000" dirty="0" smtClean="0">
                <a:latin typeface="Arial"/>
                <a:cs typeface="Arial"/>
              </a:rPr>
              <a:t> u </a:t>
            </a:r>
            <a:r>
              <a:rPr lang="en-US" sz="2000" dirty="0" err="1" smtClean="0">
                <a:latin typeface="Arial"/>
                <a:cs typeface="Arial"/>
              </a:rPr>
              <a:t>prošlosti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259171" y="5575442"/>
            <a:ext cx="665261" cy="298865"/>
          </a:xfrm>
          <a:prstGeom prst="rect">
            <a:avLst/>
          </a:prstGeom>
          <a:solidFill>
            <a:srgbClr val="F7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259171" y="5724875"/>
            <a:ext cx="665261" cy="0"/>
          </a:xfrm>
          <a:prstGeom prst="line">
            <a:avLst/>
          </a:prstGeom>
          <a:ln w="57150">
            <a:solidFill>
              <a:srgbClr val="ED1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259171" y="6023740"/>
            <a:ext cx="665261" cy="298865"/>
          </a:xfrm>
          <a:prstGeom prst="rect">
            <a:avLst/>
          </a:prstGeom>
          <a:solidFill>
            <a:srgbClr val="9B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259171" y="6173173"/>
            <a:ext cx="665261" cy="0"/>
          </a:xfrm>
          <a:prstGeom prst="line">
            <a:avLst/>
          </a:prstGeom>
          <a:ln w="57150">
            <a:solidFill>
              <a:srgbClr val="365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24431" y="5524819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Isto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kao</a:t>
            </a:r>
            <a:r>
              <a:rPr lang="en-US" sz="2000" dirty="0" smtClean="0">
                <a:latin typeface="Arial"/>
                <a:cs typeface="Arial"/>
              </a:rPr>
              <a:t> do </a:t>
            </a:r>
            <a:r>
              <a:rPr lang="en-US" sz="2000" dirty="0" err="1" smtClean="0">
                <a:latin typeface="Arial"/>
                <a:cs typeface="Arial"/>
              </a:rPr>
              <a:t>sada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4924430" y="5973117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pariski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sporazum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8202613" y="2109005"/>
            <a:ext cx="803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latin typeface="Arial"/>
                <a:cs typeface="Arial"/>
              </a:rPr>
              <a:t>ili</a:t>
            </a:r>
            <a:endParaRPr lang="en-US" sz="4000" b="1" i="1" dirty="0"/>
          </a:p>
        </p:txBody>
      </p:sp>
      <p:sp>
        <p:nvSpPr>
          <p:cNvPr id="20" name="Rectangle 19"/>
          <p:cNvSpPr/>
          <p:nvPr/>
        </p:nvSpPr>
        <p:spPr>
          <a:xfrm>
            <a:off x="-30214" y="0"/>
            <a:ext cx="9174214" cy="6858000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0752" y="1969883"/>
            <a:ext cx="7060517" cy="280076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Gde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su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na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ovom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grafiku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poplave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suše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oluje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gubitak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živog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sveta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i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ostale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kataklizme</a:t>
            </a:r>
            <a:r>
              <a:rPr lang="en-US" sz="4400" b="1" dirty="0" smtClean="0">
                <a:latin typeface="Arial"/>
                <a:cs typeface="Arial"/>
              </a:rPr>
              <a:t>?!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99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378" y="0"/>
            <a:ext cx="8867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Smrtonosne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vrućine</a:t>
            </a:r>
            <a:r>
              <a:rPr lang="en-US" sz="3200" b="1" dirty="0" smtClean="0">
                <a:latin typeface="Arial"/>
                <a:cs typeface="Arial"/>
              </a:rPr>
              <a:t> 		</a:t>
            </a:r>
            <a:r>
              <a:rPr lang="en-US" sz="2400" b="1" dirty="0" err="1" smtClean="0">
                <a:latin typeface="Arial"/>
                <a:cs typeface="Arial"/>
              </a:rPr>
              <a:t>Naseljenost</a:t>
            </a:r>
            <a:r>
              <a:rPr lang="en-US" sz="2400" b="1" dirty="0" smtClean="0">
                <a:latin typeface="Arial"/>
                <a:cs typeface="Arial"/>
              </a:rPr>
              <a:t> (</a:t>
            </a:r>
            <a:r>
              <a:rPr lang="en-US" sz="2400" b="1" dirty="0" err="1" smtClean="0">
                <a:latin typeface="Arial"/>
                <a:cs typeface="Arial"/>
              </a:rPr>
              <a:t>gustina</a:t>
            </a:r>
            <a:r>
              <a:rPr lang="en-US" sz="2400" b="1" dirty="0">
                <a:latin typeface="Arial"/>
                <a:cs typeface="Arial"/>
              </a:rPr>
              <a:t>)</a:t>
            </a:r>
            <a:endParaRPr lang="en-US" sz="2400" b="1" dirty="0" smtClean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" y="709755"/>
            <a:ext cx="9144000" cy="5096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500"/>
            <a:ext cx="1749778" cy="196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Wikipedia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33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4800" y="1854200"/>
            <a:ext cx="6111421" cy="2685653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Permafrost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metan</a:t>
            </a:r>
            <a:endParaRPr lang="en-US" sz="6600" b="1" dirty="0" smtClean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0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1797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7814" y="5696592"/>
            <a:ext cx="1089586" cy="1059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4414" y="5994400"/>
            <a:ext cx="822886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53" y="417080"/>
            <a:ext cx="327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Arial"/>
                <a:cs typeface="Arial"/>
              </a:rPr>
              <a:t>Permafrost</a:t>
            </a:r>
            <a:endParaRPr lang="en-US" sz="32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0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7814" y="5696592"/>
            <a:ext cx="1089586" cy="1059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4414" y="5994400"/>
            <a:ext cx="822886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53" y="417080"/>
            <a:ext cx="327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Arial"/>
                <a:cs typeface="Arial"/>
              </a:rPr>
              <a:t>Permafrost</a:t>
            </a:r>
            <a:endParaRPr lang="en-US" sz="3200" b="1" dirty="0" smtClean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6101">
            <a:off x="2527299" y="234669"/>
            <a:ext cx="5895149" cy="5963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11" y="6077458"/>
            <a:ext cx="6492189" cy="595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904666"/>
            <a:ext cx="3279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Odstupanje</a:t>
            </a:r>
            <a:r>
              <a:rPr lang="en-US" dirty="0" smtClean="0">
                <a:latin typeface="Arial"/>
                <a:cs typeface="Arial"/>
              </a:rPr>
              <a:t> temperature 2006-2017 u </a:t>
            </a:r>
            <a:r>
              <a:rPr lang="en-US" dirty="0" err="1" smtClean="0">
                <a:latin typeface="Arial"/>
                <a:cs typeface="Arial"/>
              </a:rPr>
              <a:t>odnosu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r>
              <a:rPr lang="en-US" dirty="0" smtClean="0">
                <a:latin typeface="Arial"/>
                <a:cs typeface="Arial"/>
              </a:rPr>
              <a:t>1901-1930</a:t>
            </a:r>
          </a:p>
        </p:txBody>
      </p:sp>
    </p:spTree>
    <p:extLst>
      <p:ext uri="{BB962C8B-B14F-4D97-AF65-F5344CB8AC3E}">
        <p14:creationId xmlns:p14="http://schemas.microsoft.com/office/powerpoint/2010/main" val="17477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1797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7814" y="5696592"/>
            <a:ext cx="1089586" cy="1059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4414" y="5994400"/>
            <a:ext cx="822886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53" y="417080"/>
            <a:ext cx="327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Permafrost</a:t>
            </a:r>
          </a:p>
        </p:txBody>
      </p:sp>
      <p:sp>
        <p:nvSpPr>
          <p:cNvPr id="7" name="Rectangle 6"/>
          <p:cNvSpPr/>
          <p:nvPr/>
        </p:nvSpPr>
        <p:spPr>
          <a:xfrm>
            <a:off x="-20172" y="1518514"/>
            <a:ext cx="9144000" cy="5509200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r>
              <a:rPr lang="en-US" sz="3200" b="1" dirty="0" err="1" smtClean="0">
                <a:latin typeface="Arial"/>
                <a:cs typeface="Arial"/>
              </a:rPr>
              <a:t>Termokras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i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termokraška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jezera</a:t>
            </a:r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" y="3659682"/>
            <a:ext cx="9144000" cy="2896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25978" y="4896372"/>
            <a:ext cx="1441622" cy="707886"/>
          </a:xfrm>
          <a:prstGeom prst="rect">
            <a:avLst/>
          </a:prstGeom>
          <a:solidFill>
            <a:srgbClr val="4C472A"/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brzo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topljenje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0340" y="4896372"/>
            <a:ext cx="1794960" cy="707886"/>
          </a:xfrm>
          <a:prstGeom prst="rect">
            <a:avLst/>
          </a:prstGeom>
          <a:solidFill>
            <a:srgbClr val="4C472A"/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postepeno</a:t>
            </a:r>
            <a:endParaRPr lang="en-US"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topljenje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200901" y="5178432"/>
            <a:ext cx="1397630" cy="43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d</a:t>
            </a:r>
            <a:r>
              <a:rPr lang="en-US" dirty="0" err="1" smtClean="0">
                <a:latin typeface="Arial"/>
                <a:cs typeface="Arial"/>
              </a:rPr>
              <a:t>ubina</a:t>
            </a:r>
            <a:r>
              <a:rPr lang="en-US" dirty="0" smtClean="0">
                <a:latin typeface="Arial"/>
                <a:cs typeface="Arial"/>
              </a:rPr>
              <a:t> 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495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53" y="417080"/>
            <a:ext cx="327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Permafrost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6848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www.researchgate.net</a:t>
            </a:r>
            <a:r>
              <a:rPr lang="en-US" sz="1200" dirty="0"/>
              <a:t>/figure/Aerial-photo-of-thermokarst-lakes-in-the-Old-Crow-Flats-Yukon-Territory-Photo-by-Ann_fig1_270901616</a:t>
            </a:r>
          </a:p>
        </p:txBody>
      </p:sp>
      <p:sp>
        <p:nvSpPr>
          <p:cNvPr id="11" name="Down Arrow 10"/>
          <p:cNvSpPr/>
          <p:nvPr/>
        </p:nvSpPr>
        <p:spPr>
          <a:xfrm rot="10800000">
            <a:off x="2565400" y="3274784"/>
            <a:ext cx="1066800" cy="2313216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C00000">
              <a:alpha val="79000"/>
            </a:srgbClr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4660898" y="2269890"/>
            <a:ext cx="1257301" cy="303871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C00000">
              <a:alpha val="79000"/>
            </a:srgbClr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3399" y="3022768"/>
            <a:ext cx="1770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Arial"/>
                <a:cs typeface="Arial"/>
              </a:rPr>
              <a:t>CO</a:t>
            </a:r>
            <a:r>
              <a:rPr lang="en-US" sz="6000" b="1" baseline="-25000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6199" y="1743142"/>
            <a:ext cx="1770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Arial"/>
                <a:cs typeface="Arial"/>
              </a:rPr>
              <a:t>CH</a:t>
            </a:r>
            <a:r>
              <a:rPr lang="en-US" sz="6000" b="1" baseline="-2500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53" y="1052616"/>
            <a:ext cx="3982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Termokraška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jezera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39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945" y="1863078"/>
            <a:ext cx="8152537" cy="2685653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Brzo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topljenje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leda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Golfska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struja</a:t>
            </a:r>
            <a:endParaRPr lang="en-US" sz="6600" b="1" dirty="0" smtClean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752" y="0"/>
            <a:ext cx="773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Brzo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topljenje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leda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i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Golfska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struja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" y="584776"/>
            <a:ext cx="5019470" cy="2945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" y="3441410"/>
            <a:ext cx="5019470" cy="33784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1405" y="2057688"/>
            <a:ext cx="4152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Bez ”</a:t>
            </a:r>
            <a:r>
              <a:rPr lang="en-US" sz="3200" b="1" dirty="0" err="1" smtClean="0">
                <a:latin typeface="Arial"/>
                <a:cs typeface="Arial"/>
              </a:rPr>
              <a:t>brzog</a:t>
            </a:r>
            <a:r>
              <a:rPr lang="en-US" sz="3200" b="1" dirty="0">
                <a:latin typeface="Arial"/>
                <a:cs typeface="Arial"/>
              </a:rPr>
              <a:t>”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r>
              <a:rPr lang="en-US" sz="3200" b="1" dirty="0" err="1" smtClean="0">
                <a:latin typeface="Arial"/>
                <a:cs typeface="Arial"/>
              </a:rPr>
              <a:t>topljenja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4223" y="5130654"/>
            <a:ext cx="40597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Sa ”</a:t>
            </a:r>
            <a:r>
              <a:rPr lang="en-US" sz="3200" b="1" dirty="0" err="1" smtClean="0">
                <a:latin typeface="Arial"/>
                <a:cs typeface="Arial"/>
              </a:rPr>
              <a:t>brzim</a:t>
            </a:r>
            <a:r>
              <a:rPr lang="en-US" sz="3200" b="1" dirty="0" smtClean="0">
                <a:latin typeface="Arial"/>
                <a:cs typeface="Arial"/>
              </a:rPr>
              <a:t>”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topljenjem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Hansen et </a:t>
            </a:r>
            <a:r>
              <a:rPr lang="nb-NO" sz="1200" dirty="0"/>
              <a:t>al. </a:t>
            </a:r>
            <a:r>
              <a:rPr lang="nb-NO" sz="1200" dirty="0" smtClean="0"/>
              <a:t>2016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4991405" y="811192"/>
            <a:ext cx="3948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Promena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temprature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kraju</a:t>
            </a:r>
            <a:r>
              <a:rPr lang="en-US" sz="2400" dirty="0" smtClean="0">
                <a:latin typeface="Arial"/>
                <a:cs typeface="Arial"/>
              </a:rPr>
              <a:t> XXI </a:t>
            </a:r>
            <a:r>
              <a:rPr lang="en-US" sz="2400" dirty="0" err="1" smtClean="0">
                <a:latin typeface="Arial"/>
                <a:cs typeface="Arial"/>
              </a:rPr>
              <a:t>veka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2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752" y="0"/>
            <a:ext cx="773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Brzo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topljenje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leda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i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Golfska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struja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" y="1234743"/>
            <a:ext cx="9040753" cy="36503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175472" y="4087548"/>
            <a:ext cx="6128" cy="157221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67200" y="5780023"/>
            <a:ext cx="250663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/>
                <a:cs typeface="Arial"/>
              </a:rPr>
              <a:t>Privremeno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cs typeface="Arial"/>
              </a:rPr>
              <a:t>zahlađenje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Hansen et </a:t>
            </a:r>
            <a:r>
              <a:rPr lang="nb-NO" sz="1200" dirty="0"/>
              <a:t>al. </a:t>
            </a:r>
            <a:r>
              <a:rPr lang="nb-NO" sz="1200" dirty="0" smtClean="0"/>
              <a:t>2016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1199139" y="3101570"/>
            <a:ext cx="29326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latin typeface="Arial"/>
                <a:cs typeface="Arial"/>
              </a:rPr>
              <a:t>Temperatura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73203" y="1073736"/>
            <a:ext cx="66167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/>
                <a:cs typeface="Arial"/>
              </a:rPr>
              <a:t>Promena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srednje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globalne</a:t>
            </a:r>
            <a:r>
              <a:rPr lang="en-US" sz="2800" dirty="0" smtClean="0">
                <a:latin typeface="Arial"/>
                <a:cs typeface="Arial"/>
              </a:rPr>
              <a:t> temperature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78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7814" y="5696592"/>
            <a:ext cx="1089586" cy="1059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4414" y="5994400"/>
            <a:ext cx="822886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52" y="0"/>
            <a:ext cx="773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Brzo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topljenje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leda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i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Golfska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struja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" y="620436"/>
            <a:ext cx="8052467" cy="6135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5312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Hansen et </a:t>
            </a:r>
            <a:r>
              <a:rPr lang="nb-NO" sz="1200" dirty="0"/>
              <a:t>al. </a:t>
            </a:r>
            <a:r>
              <a:rPr lang="nb-NO" sz="1200" dirty="0" smtClean="0"/>
              <a:t>2016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660716" y="4296791"/>
            <a:ext cx="1237234" cy="26632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5156200" y="3911600"/>
            <a:ext cx="406399" cy="820196"/>
          </a:xfrm>
          <a:prstGeom prst="rightBrace">
            <a:avLst>
              <a:gd name="adj1" fmla="val 15578"/>
              <a:gd name="adj2" fmla="val 49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P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2696"/>
            <a:ext cx="8172401" cy="4527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1274" y="6581001"/>
            <a:ext cx="89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IPCC 2013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-25655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Promena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srednje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globalne</a:t>
            </a:r>
            <a:r>
              <a:rPr lang="en-US" sz="2800" b="1" dirty="0" smtClean="0">
                <a:latin typeface="Arial"/>
                <a:cs typeface="Arial"/>
              </a:rPr>
              <a:t> temperature do 2100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956376" y="1700808"/>
            <a:ext cx="648072" cy="0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956376" y="3284984"/>
            <a:ext cx="648072" cy="0"/>
          </a:xfrm>
          <a:prstGeom prst="straightConnector1">
            <a:avLst/>
          </a:prstGeom>
          <a:ln w="101600">
            <a:solidFill>
              <a:srgbClr val="3654A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4213" y="1316087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ED1F24"/>
                </a:solidFill>
                <a:latin typeface="Arial"/>
                <a:cs typeface="Arial"/>
              </a:rPr>
              <a:t>4</a:t>
            </a:r>
            <a:endParaRPr lang="en-US" sz="4400" b="1" dirty="0">
              <a:solidFill>
                <a:srgbClr val="ED1F2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3883" y="2840985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3753A5"/>
                </a:solidFill>
                <a:latin typeface="Arial"/>
                <a:cs typeface="Arial"/>
              </a:rPr>
              <a:t>1</a:t>
            </a:r>
            <a:endParaRPr lang="en-US" sz="4400" b="1" dirty="0">
              <a:solidFill>
                <a:srgbClr val="3753A5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9570" y="5575442"/>
            <a:ext cx="665261" cy="298865"/>
            <a:chOff x="1122556" y="5382322"/>
            <a:chExt cx="802887" cy="356839"/>
          </a:xfrm>
        </p:grpSpPr>
        <p:sp>
          <p:nvSpPr>
            <p:cNvPr id="2" name="Rectangle 1"/>
            <p:cNvSpPr/>
            <p:nvPr/>
          </p:nvSpPr>
          <p:spPr>
            <a:xfrm>
              <a:off x="1122556" y="5382322"/>
              <a:ext cx="802887" cy="356839"/>
            </a:xfrm>
            <a:prstGeom prst="rect">
              <a:avLst/>
            </a:prstGeom>
            <a:solidFill>
              <a:srgbClr val="A0A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2" idx="1"/>
              <a:endCxn id="2" idx="3"/>
            </p:cNvCxnSpPr>
            <p:nvPr/>
          </p:nvCxnSpPr>
          <p:spPr>
            <a:xfrm>
              <a:off x="1122556" y="5560742"/>
              <a:ext cx="802887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064831" y="5524819"/>
            <a:ext cx="286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Temperatura</a:t>
            </a:r>
            <a:r>
              <a:rPr lang="en-US" sz="2000" dirty="0" smtClean="0">
                <a:latin typeface="Arial"/>
                <a:cs typeface="Arial"/>
              </a:rPr>
              <a:t> u </a:t>
            </a:r>
            <a:r>
              <a:rPr lang="en-US" sz="2000" dirty="0" err="1" smtClean="0">
                <a:latin typeface="Arial"/>
                <a:cs typeface="Arial"/>
              </a:rPr>
              <a:t>prošlosti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259171" y="5575442"/>
            <a:ext cx="665261" cy="298865"/>
          </a:xfrm>
          <a:prstGeom prst="rect">
            <a:avLst/>
          </a:prstGeom>
          <a:solidFill>
            <a:srgbClr val="F7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259171" y="5724875"/>
            <a:ext cx="665261" cy="0"/>
          </a:xfrm>
          <a:prstGeom prst="line">
            <a:avLst/>
          </a:prstGeom>
          <a:ln w="57150">
            <a:solidFill>
              <a:srgbClr val="ED1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259171" y="6023740"/>
            <a:ext cx="665261" cy="298865"/>
          </a:xfrm>
          <a:prstGeom prst="rect">
            <a:avLst/>
          </a:prstGeom>
          <a:solidFill>
            <a:srgbClr val="9B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259171" y="6173173"/>
            <a:ext cx="665261" cy="0"/>
          </a:xfrm>
          <a:prstGeom prst="line">
            <a:avLst/>
          </a:prstGeom>
          <a:ln w="57150">
            <a:solidFill>
              <a:srgbClr val="365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24431" y="5524819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Isto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kao</a:t>
            </a:r>
            <a:r>
              <a:rPr lang="en-US" sz="2000" dirty="0" smtClean="0">
                <a:latin typeface="Arial"/>
                <a:cs typeface="Arial"/>
              </a:rPr>
              <a:t> do </a:t>
            </a:r>
            <a:r>
              <a:rPr lang="en-US" sz="2000" dirty="0" err="1" smtClean="0">
                <a:latin typeface="Arial"/>
                <a:cs typeface="Arial"/>
              </a:rPr>
              <a:t>sada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4924430" y="5973117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>
                <a:latin typeface="Arial"/>
                <a:cs typeface="Arial"/>
              </a:rPr>
              <a:t>P</a:t>
            </a:r>
            <a:r>
              <a:rPr lang="en-US" sz="2000" dirty="0" err="1" smtClean="0">
                <a:latin typeface="Arial"/>
                <a:cs typeface="Arial"/>
              </a:rPr>
              <a:t>ariski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sporazum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8202613" y="2109005"/>
            <a:ext cx="803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latin typeface="Arial"/>
                <a:cs typeface="Arial"/>
              </a:rPr>
              <a:t>ili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14289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2032000"/>
            <a:ext cx="6807200" cy="1669991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Umiranje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mora</a:t>
            </a:r>
            <a:endParaRPr lang="en-US" sz="6600" b="1" dirty="0" smtClean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9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9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752" y="0"/>
            <a:ext cx="773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Izbeljivanje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korala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8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0"/>
            <a:ext cx="6921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175" y="-447675"/>
            <a:ext cx="2565400" cy="346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17750" y="2317750"/>
            <a:ext cx="6858000" cy="222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53" y="0"/>
            <a:ext cx="3877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Izbeljivanje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korala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5282" y="3724701"/>
            <a:ext cx="2208547" cy="830997"/>
          </a:xfrm>
          <a:prstGeom prst="rect">
            <a:avLst/>
          </a:prstGeom>
          <a:solidFill>
            <a:srgbClr val="02344D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prvo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masovno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izbeljivanje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9782" y="2149901"/>
            <a:ext cx="2208547" cy="830997"/>
          </a:xfrm>
          <a:prstGeom prst="rect">
            <a:avLst/>
          </a:prstGeom>
          <a:solidFill>
            <a:srgbClr val="02344D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prvo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globalno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izbeljivanje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59555" y="1072802"/>
            <a:ext cx="4255753" cy="461665"/>
          </a:xfrm>
          <a:prstGeom prst="rect">
            <a:avLst/>
          </a:prstGeom>
          <a:solidFill>
            <a:srgbClr val="02344D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drugo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globalno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izbeljivanje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4855" y="456503"/>
            <a:ext cx="4255753" cy="461665"/>
          </a:xfrm>
          <a:prstGeom prst="rect">
            <a:avLst/>
          </a:prstGeom>
          <a:solidFill>
            <a:srgbClr val="02344D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treće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globalno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izbeljivanje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1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80" y="0"/>
            <a:ext cx="520192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53" y="0"/>
            <a:ext cx="3877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Izbeljivanje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korala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53" y="1536700"/>
            <a:ext cx="3877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Epizoda</a:t>
            </a:r>
            <a:r>
              <a:rPr lang="en-US" sz="3200" dirty="0" smtClean="0">
                <a:latin typeface="Arial"/>
                <a:cs typeface="Arial"/>
              </a:rPr>
              <a:t> 2015/2017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1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752" y="0"/>
            <a:ext cx="773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Povećanje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kiselosti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okeana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78864" y="7026675"/>
            <a:ext cx="965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Foto</a:t>
            </a:r>
            <a:r>
              <a:rPr lang="en-US" sz="1200" dirty="0"/>
              <a:t>: </a:t>
            </a:r>
            <a:r>
              <a:rPr lang="en-US" sz="1200" dirty="0" err="1"/>
              <a:t>Noaa</a:t>
            </a:r>
            <a:r>
              <a:rPr lang="en-US" sz="1200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950333"/>
            <a:ext cx="6720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www.climatechangenews.com</a:t>
            </a:r>
            <a:r>
              <a:rPr lang="en-US" sz="1200" dirty="0"/>
              <a:t>/2017/05/15/ocean-acidification-global-</a:t>
            </a:r>
            <a:r>
              <a:rPr lang="en-US" sz="1200" dirty="0" err="1"/>
              <a:t>warmings</a:t>
            </a:r>
            <a:r>
              <a:rPr lang="en-US" sz="1200" dirty="0"/>
              <a:t>-forgotten-crisis/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52" y="677108"/>
            <a:ext cx="9079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Školjka</a:t>
            </a:r>
            <a:r>
              <a:rPr lang="en-US" sz="2800" dirty="0" smtClean="0"/>
              <a:t> </a:t>
            </a:r>
            <a:r>
              <a:rPr lang="en-US" sz="2800" dirty="0" err="1" smtClean="0"/>
              <a:t>morskog</a:t>
            </a:r>
            <a:r>
              <a:rPr lang="en-US" sz="2800" dirty="0" smtClean="0"/>
              <a:t> </a:t>
            </a:r>
            <a:r>
              <a:rPr lang="en-US" sz="2800" dirty="0" err="1" smtClean="0"/>
              <a:t>puža</a:t>
            </a:r>
            <a:r>
              <a:rPr lang="en-US" sz="2800" dirty="0" smtClean="0"/>
              <a:t> </a:t>
            </a:r>
            <a:r>
              <a:rPr lang="en-US" sz="2800" dirty="0" err="1" smtClean="0"/>
              <a:t>pošto</a:t>
            </a:r>
            <a:r>
              <a:rPr lang="en-US" sz="2800" dirty="0" smtClean="0"/>
              <a:t> je 45 </a:t>
            </a:r>
            <a:r>
              <a:rPr lang="en-US" sz="2800" dirty="0" err="1" smtClean="0"/>
              <a:t>dana</a:t>
            </a:r>
            <a:r>
              <a:rPr lang="en-US" sz="2800" dirty="0"/>
              <a:t> </a:t>
            </a:r>
            <a:r>
              <a:rPr lang="en-US" sz="2800" dirty="0" err="1" smtClean="0"/>
              <a:t>bila</a:t>
            </a:r>
            <a:r>
              <a:rPr lang="en-US" sz="2800" dirty="0" smtClean="0"/>
              <a:t> </a:t>
            </a:r>
            <a:r>
              <a:rPr lang="en-US" sz="2800" dirty="0" err="1" smtClean="0"/>
              <a:t>izložena</a:t>
            </a:r>
            <a:r>
              <a:rPr lang="en-US" sz="2800" dirty="0" smtClean="0"/>
              <a:t> pH </a:t>
            </a:r>
            <a:r>
              <a:rPr lang="en-US" sz="2800" dirty="0" err="1" smtClean="0"/>
              <a:t>vrednosti</a:t>
            </a:r>
            <a:r>
              <a:rPr lang="en-US" sz="2800" dirty="0" smtClean="0"/>
              <a:t> </a:t>
            </a:r>
            <a:r>
              <a:rPr lang="en-US" sz="2800" dirty="0" err="1" smtClean="0"/>
              <a:t>vode</a:t>
            </a:r>
            <a:r>
              <a:rPr lang="en-US" sz="2800" dirty="0" smtClean="0"/>
              <a:t> </a:t>
            </a:r>
            <a:r>
              <a:rPr lang="en-US" sz="2800" dirty="0" err="1" smtClean="0"/>
              <a:t>koja</a:t>
            </a:r>
            <a:r>
              <a:rPr lang="en-US" sz="2800" dirty="0" smtClean="0"/>
              <a:t> je </a:t>
            </a:r>
            <a:r>
              <a:rPr lang="en-US" sz="2800" dirty="0" err="1" smtClean="0"/>
              <a:t>projektovana</a:t>
            </a:r>
            <a:r>
              <a:rPr lang="en-US" sz="2800" dirty="0" smtClean="0"/>
              <a:t> </a:t>
            </a:r>
            <a:r>
              <a:rPr lang="en-US" sz="2800" dirty="0" err="1" smtClean="0"/>
              <a:t>za</a:t>
            </a:r>
            <a:r>
              <a:rPr lang="en-US" sz="2800" dirty="0" smtClean="0"/>
              <a:t>  </a:t>
            </a:r>
            <a:r>
              <a:rPr lang="en-US" sz="2800" dirty="0"/>
              <a:t>2100. </a:t>
            </a:r>
            <a:r>
              <a:rPr lang="en-US" sz="2800" dirty="0" err="1"/>
              <a:t>godinu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5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2032000"/>
            <a:ext cx="6807200" cy="2685653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Izbeglice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sukobi</a:t>
            </a:r>
            <a:endParaRPr lang="en-US" sz="6600" b="1" dirty="0" smtClean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00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" y="810112"/>
            <a:ext cx="8129336" cy="57428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53" y="0"/>
            <a:ext cx="797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Suša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na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bliskom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istoku</a:t>
            </a:r>
            <a:r>
              <a:rPr lang="en-US" sz="3200" b="1" dirty="0" smtClean="0">
                <a:latin typeface="Arial"/>
                <a:cs typeface="Arial"/>
              </a:rPr>
              <a:t> (1998-2012)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761" y="4374621"/>
            <a:ext cx="193598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Zapadni</a:t>
            </a:r>
            <a:r>
              <a:rPr lang="en-US" sz="1600" dirty="0" smtClean="0">
                <a:latin typeface="Arial"/>
                <a:cs typeface="Arial"/>
              </a:rPr>
              <a:t> Med.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69059" y="4374620"/>
            <a:ext cx="72072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Grčka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495983" y="4374619"/>
            <a:ext cx="72072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Levant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Cook </a:t>
            </a:r>
            <a:r>
              <a:rPr lang="nb-NO" sz="1200" dirty="0"/>
              <a:t>et al. </a:t>
            </a:r>
            <a:r>
              <a:rPr lang="nb-NO" sz="1200" dirty="0" smtClean="0"/>
              <a:t>2016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7664399" y="949318"/>
            <a:ext cx="123037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PDSI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1982-2012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120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" y="810112"/>
            <a:ext cx="8129336" cy="57428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53" y="0"/>
            <a:ext cx="797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Suša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na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bliskom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istoku</a:t>
            </a:r>
            <a:r>
              <a:rPr lang="en-US" sz="3200" b="1" dirty="0" smtClean="0">
                <a:latin typeface="Arial"/>
                <a:cs typeface="Arial"/>
              </a:rPr>
              <a:t> (1998-2012)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761" y="4374621"/>
            <a:ext cx="193598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Zapadni</a:t>
            </a:r>
            <a:r>
              <a:rPr lang="en-US" sz="1600" dirty="0" smtClean="0">
                <a:latin typeface="Arial"/>
                <a:cs typeface="Arial"/>
              </a:rPr>
              <a:t> Med.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69059" y="4374620"/>
            <a:ext cx="72072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Grčka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495983" y="4374619"/>
            <a:ext cx="72072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Levant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Cook </a:t>
            </a:r>
            <a:r>
              <a:rPr lang="nb-NO" sz="1200" dirty="0"/>
              <a:t>et al. </a:t>
            </a:r>
            <a:r>
              <a:rPr lang="nb-NO" sz="1200" dirty="0" smtClean="0"/>
              <a:t>2016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7664399" y="949318"/>
            <a:ext cx="123037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PDSI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1982-2012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0920" y="674703"/>
            <a:ext cx="8922059" cy="5906298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6" y="1667098"/>
            <a:ext cx="8662469" cy="3162354"/>
          </a:xfrm>
          <a:prstGeom prst="rect">
            <a:avLst/>
          </a:prstGeom>
        </p:spPr>
      </p:pic>
      <p:sp>
        <p:nvSpPr>
          <p:cNvPr id="16" name="Donut 15"/>
          <p:cNvSpPr/>
          <p:nvPr/>
        </p:nvSpPr>
        <p:spPr>
          <a:xfrm>
            <a:off x="7117396" y="1763408"/>
            <a:ext cx="1952564" cy="2734321"/>
          </a:xfrm>
          <a:prstGeom prst="donut">
            <a:avLst>
              <a:gd name="adj" fmla="val 4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314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4399" y="6581001"/>
            <a:ext cx="153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nb-NO" sz="1200" dirty="0" smtClean="0"/>
              <a:t>Nicholls al</a:t>
            </a:r>
            <a:r>
              <a:rPr lang="nb-NO" sz="1200" dirty="0"/>
              <a:t>. </a:t>
            </a:r>
            <a:r>
              <a:rPr lang="nb-NO" sz="1200" dirty="0" smtClean="0"/>
              <a:t>2008</a:t>
            </a:r>
            <a:r>
              <a:rPr lang="en-US" sz="1200" dirty="0" smtClean="0"/>
              <a:t>)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8095"/>
            <a:ext cx="7978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Porast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globalnog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okeana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14609"/>
            <a:ext cx="7978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Populacija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izložena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plavljnju</a:t>
            </a:r>
            <a:r>
              <a:rPr lang="en-US" sz="2400" dirty="0" smtClean="0">
                <a:latin typeface="Arial"/>
                <a:cs typeface="Arial"/>
              </a:rPr>
              <a:t> 2070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1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5700" y="1435100"/>
            <a:ext cx="6807200" cy="3701316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 w="92075">
            <a:solidFill>
              <a:schemeClr val="bg1">
                <a:lumMod val="95000"/>
                <a:alpha val="95000"/>
              </a:schemeClr>
            </a:solidFill>
          </a:ln>
        </p:spPr>
        <p:txBody>
          <a:bodyPr wrap="square" lIns="324000" tIns="324000" rIns="324000" bIns="324000">
            <a:spAutoFit/>
          </a:bodyPr>
          <a:lstStyle/>
          <a:p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Efekat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staklene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bašte</a:t>
            </a:r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van </a:t>
            </a:r>
            <a:r>
              <a:rPr lang="en-US" sz="66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kontrole</a:t>
            </a:r>
            <a:endParaRPr lang="en-US" sz="6600" b="1" dirty="0" smtClean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245"/>
            <a:ext cx="9116974" cy="60857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9553" y="249025"/>
            <a:ext cx="4491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Globalne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emisije</a:t>
            </a:r>
            <a:r>
              <a:rPr lang="en-US" sz="2800" b="1" dirty="0" smtClean="0">
                <a:latin typeface="Arial"/>
                <a:cs typeface="Arial"/>
              </a:rPr>
              <a:t> CO</a:t>
            </a:r>
            <a:r>
              <a:rPr lang="en-US" sz="2800" b="1" baseline="-25000" dirty="0" smtClean="0">
                <a:latin typeface="Arial"/>
                <a:cs typeface="Arial"/>
              </a:rPr>
              <a:t>2</a:t>
            </a:r>
            <a:endParaRPr lang="en-US" sz="2400" b="1" dirty="0"/>
          </a:p>
        </p:txBody>
      </p:sp>
      <p:sp>
        <p:nvSpPr>
          <p:cNvPr id="29" name="Rectangle 28"/>
          <p:cNvSpPr/>
          <p:nvPr/>
        </p:nvSpPr>
        <p:spPr>
          <a:xfrm rot="16200000">
            <a:off x="-1940089" y="3137869"/>
            <a:ext cx="4556635" cy="54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Globalne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emisije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(GtCO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/</a:t>
            </a:r>
            <a:r>
              <a:rPr lang="en-US" sz="2400" dirty="0" err="1" smtClean="0">
                <a:latin typeface="Arial"/>
                <a:cs typeface="Arial"/>
              </a:rPr>
              <a:t>godini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62715" y="1874904"/>
            <a:ext cx="213742" cy="2350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29553" y="4780973"/>
            <a:ext cx="23205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Emisije</a:t>
            </a:r>
            <a:r>
              <a:rPr lang="en-US" sz="2000" dirty="0" smtClean="0">
                <a:latin typeface="Arial"/>
                <a:cs typeface="Arial"/>
              </a:rPr>
              <a:t> u </a:t>
            </a:r>
            <a:r>
              <a:rPr lang="en-US" sz="2000" dirty="0" err="1" smtClean="0">
                <a:latin typeface="Arial"/>
                <a:cs typeface="Arial"/>
              </a:rPr>
              <a:t>prošlosti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1191026" y="3522796"/>
            <a:ext cx="14522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    2016. </a:t>
            </a:r>
            <a:r>
              <a:rPr lang="en-US" sz="1600" dirty="0" err="1" smtClean="0">
                <a:latin typeface="Arial"/>
                <a:cs typeface="Arial"/>
              </a:rPr>
              <a:t>godine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6945847" y="1260182"/>
            <a:ext cx="1229965" cy="4741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040791" y="1429500"/>
            <a:ext cx="665261" cy="0"/>
          </a:xfrm>
          <a:prstGeom prst="line">
            <a:avLst/>
          </a:prstGeom>
          <a:ln w="57150">
            <a:solidFill>
              <a:srgbClr val="ED1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945848" y="1534720"/>
            <a:ext cx="223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</a:t>
            </a:r>
            <a:r>
              <a:rPr lang="en-US" dirty="0" err="1" smtClean="0">
                <a:latin typeface="Arial"/>
                <a:cs typeface="Arial"/>
              </a:rPr>
              <a:t>Isto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kao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sada</a:t>
            </a:r>
            <a:r>
              <a:rPr lang="en-US" dirty="0" smtClean="0">
                <a:latin typeface="Arial"/>
                <a:cs typeface="Arial"/>
              </a:rPr>
              <a:t>” scenario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7040790" y="5443190"/>
            <a:ext cx="665261" cy="0"/>
          </a:xfrm>
          <a:prstGeom prst="line">
            <a:avLst/>
          </a:prstGeom>
          <a:ln w="57150">
            <a:solidFill>
              <a:srgbClr val="365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945847" y="4730662"/>
            <a:ext cx="2171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P</a:t>
            </a:r>
            <a:r>
              <a:rPr lang="en-US" dirty="0" err="1" smtClean="0">
                <a:latin typeface="Arial"/>
                <a:cs typeface="Arial"/>
              </a:rPr>
              <a:t>ariski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sporazum</a:t>
            </a:r>
            <a:r>
              <a:rPr lang="en-US" dirty="0" smtClean="0">
                <a:latin typeface="Arial"/>
                <a:cs typeface="Arial"/>
              </a:rPr>
              <a:t>”</a:t>
            </a:r>
          </a:p>
          <a:p>
            <a:r>
              <a:rPr lang="en-US" dirty="0" smtClean="0">
                <a:latin typeface="Arial"/>
                <a:cs typeface="Arial"/>
              </a:rPr>
              <a:t>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71328" y="5842337"/>
            <a:ext cx="2872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000" b="1">
                <a:solidFill>
                  <a:srgbClr val="B04A47"/>
                </a:solidFill>
                <a:latin typeface="Arial"/>
                <a:cs typeface="Arial"/>
              </a:rPr>
              <a:t>~</a:t>
            </a:r>
            <a:r>
              <a:rPr lang="en-US" sz="6000" b="1" dirty="0" smtClean="0">
                <a:solidFill>
                  <a:srgbClr val="B04A47"/>
                </a:solidFill>
                <a:latin typeface="Arial"/>
                <a:cs typeface="Arial"/>
              </a:rPr>
              <a:t>450</a:t>
            </a:r>
            <a:r>
              <a:rPr lang="en-US" sz="6000" b="1" baseline="30000" dirty="0" smtClean="0">
                <a:solidFill>
                  <a:srgbClr val="B04A47"/>
                </a:solidFill>
                <a:latin typeface="Arial"/>
                <a:cs typeface="Arial"/>
              </a:rPr>
              <a:t>O</a:t>
            </a:r>
            <a:r>
              <a:rPr lang="en-US" sz="6000" b="1" dirty="0" smtClean="0">
                <a:solidFill>
                  <a:srgbClr val="B04A47"/>
                </a:solidFill>
                <a:latin typeface="Arial"/>
                <a:cs typeface="Arial"/>
              </a:rPr>
              <a:t>C</a:t>
            </a:r>
            <a:endParaRPr lang="en-US" sz="6000" b="1" dirty="0">
              <a:solidFill>
                <a:srgbClr val="B04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8962836">
            <a:off x="3016250" y="1663700"/>
            <a:ext cx="3111500" cy="3530600"/>
            <a:chOff x="3581400" y="1549400"/>
            <a:chExt cx="3111500" cy="3530600"/>
          </a:xfrm>
        </p:grpSpPr>
        <p:sp>
          <p:nvSpPr>
            <p:cNvPr id="2" name="Circular Arrow 1"/>
            <p:cNvSpPr/>
            <p:nvPr/>
          </p:nvSpPr>
          <p:spPr>
            <a:xfrm>
              <a:off x="3581400" y="1549400"/>
              <a:ext cx="3022600" cy="3302000"/>
            </a:xfrm>
            <a:prstGeom prst="circular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66675">
              <a:solidFill>
                <a:srgbClr val="B04A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Circular Arrow 3"/>
            <p:cNvSpPr/>
            <p:nvPr/>
          </p:nvSpPr>
          <p:spPr>
            <a:xfrm rot="10800000">
              <a:off x="3670300" y="1778000"/>
              <a:ext cx="3022600" cy="3302000"/>
            </a:xfrm>
            <a:prstGeom prst="circular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66675">
              <a:solidFill>
                <a:srgbClr val="B04A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348265" y="1415038"/>
            <a:ext cx="830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B04A47"/>
                </a:solidFill>
                <a:latin typeface="Arial"/>
                <a:cs typeface="Arial"/>
              </a:rPr>
              <a:t>T</a:t>
            </a:r>
            <a:endParaRPr lang="en-US" sz="6000" b="1" dirty="0">
              <a:solidFill>
                <a:srgbClr val="B04A4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7192" y="4306705"/>
            <a:ext cx="1770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B04A47"/>
                </a:solidFill>
                <a:latin typeface="Arial"/>
                <a:cs typeface="Arial"/>
              </a:rPr>
              <a:t>H</a:t>
            </a:r>
            <a:r>
              <a:rPr lang="en-US" sz="6000" b="1" baseline="-25000" dirty="0" smtClean="0">
                <a:solidFill>
                  <a:srgbClr val="B04A47"/>
                </a:solidFill>
                <a:latin typeface="Arial"/>
                <a:cs typeface="Arial"/>
              </a:rPr>
              <a:t>2</a:t>
            </a:r>
            <a:r>
              <a:rPr lang="en-US" sz="6000" b="1" dirty="0" smtClean="0">
                <a:solidFill>
                  <a:srgbClr val="B04A47"/>
                </a:solidFill>
                <a:latin typeface="Arial"/>
                <a:cs typeface="Arial"/>
              </a:rPr>
              <a:t>O</a:t>
            </a:r>
            <a:endParaRPr lang="en-US" sz="6000" b="1" dirty="0">
              <a:solidFill>
                <a:srgbClr val="B04A4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4220" y="5230360"/>
            <a:ext cx="17706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B04A47"/>
                </a:solidFill>
                <a:latin typeface="Arial"/>
                <a:cs typeface="Arial"/>
              </a:rPr>
              <a:t>CO</a:t>
            </a:r>
            <a:r>
              <a:rPr lang="en-US" sz="4400" b="1" baseline="-25000" dirty="0" smtClean="0">
                <a:solidFill>
                  <a:srgbClr val="B04A47"/>
                </a:solidFill>
                <a:latin typeface="Arial"/>
                <a:cs typeface="Arial"/>
              </a:rPr>
              <a:t>2</a:t>
            </a:r>
            <a:endParaRPr lang="en-US" sz="4400" b="1" dirty="0">
              <a:solidFill>
                <a:srgbClr val="B04A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Brace 19"/>
          <p:cNvSpPr/>
          <p:nvPr/>
        </p:nvSpPr>
        <p:spPr>
          <a:xfrm>
            <a:off x="7672649" y="701951"/>
            <a:ext cx="461638" cy="1812649"/>
          </a:xfrm>
          <a:prstGeom prst="rightBrace">
            <a:avLst>
              <a:gd name="adj1" fmla="val 15578"/>
              <a:gd name="adj2" fmla="val 49000"/>
            </a:avLst>
          </a:prstGeom>
          <a:ln w="79375">
            <a:solidFill>
              <a:srgbClr val="B04A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4A47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34287" y="1054277"/>
            <a:ext cx="7811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B04A47"/>
                </a:solidFill>
                <a:latin typeface="Arial"/>
                <a:cs typeface="Arial"/>
              </a:rPr>
              <a:t>?</a:t>
            </a:r>
            <a:endParaRPr lang="en-US" sz="6600" b="1" dirty="0">
              <a:solidFill>
                <a:srgbClr val="B04A47"/>
              </a:solidFill>
            </a:endParaRPr>
          </a:p>
        </p:txBody>
      </p:sp>
      <p:pic>
        <p:nvPicPr>
          <p:cNvPr id="29" name="Picture 28" descr="RCP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0"/>
            <a:ext cx="8140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P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0"/>
            <a:ext cx="8140701" cy="6858000"/>
          </a:xfrm>
          <a:prstGeom prst="rect">
            <a:avLst/>
          </a:prstGeom>
        </p:spPr>
      </p:pic>
      <p:sp>
        <p:nvSpPr>
          <p:cNvPr id="20" name="Right Brace 19"/>
          <p:cNvSpPr/>
          <p:nvPr/>
        </p:nvSpPr>
        <p:spPr>
          <a:xfrm>
            <a:off x="7554282" y="701951"/>
            <a:ext cx="461638" cy="1812649"/>
          </a:xfrm>
          <a:prstGeom prst="rightBrace">
            <a:avLst>
              <a:gd name="adj1" fmla="val 15578"/>
              <a:gd name="adj2" fmla="val 49000"/>
            </a:avLst>
          </a:prstGeom>
          <a:ln w="79375">
            <a:solidFill>
              <a:srgbClr val="B04A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4A47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785101" y="701951"/>
            <a:ext cx="844612" cy="3946249"/>
          </a:xfrm>
          <a:prstGeom prst="rightBrace">
            <a:avLst>
              <a:gd name="adj1" fmla="val 15578"/>
              <a:gd name="adj2" fmla="val 49327"/>
            </a:avLst>
          </a:prstGeom>
          <a:ln w="136525">
            <a:solidFill>
              <a:srgbClr val="495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4A4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7531184" y="3618472"/>
            <a:ext cx="26939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49528E"/>
                </a:solidFill>
                <a:latin typeface="Arial"/>
                <a:cs typeface="Arial"/>
              </a:rPr>
              <a:t>ODLUKA</a:t>
            </a:r>
            <a:endParaRPr lang="en-US" sz="4400" b="1" dirty="0">
              <a:solidFill>
                <a:srgbClr val="4952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7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279380" y="397401"/>
            <a:ext cx="37444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u="sng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en-US" sz="2800" b="1" u="sng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en-US" sz="2800" b="1" u="sng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6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H V A L A</a:t>
            </a:r>
          </a:p>
          <a:p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Vlаdimir Đurđević</a:t>
            </a:r>
            <a:b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</a:br>
            <a: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Institut zа Meteorologiju</a:t>
            </a:r>
            <a:endParaRPr lang="sr-Latn-C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Fizički Fаkultet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31800" dist="38100" dir="2700000">
                  <a:srgbClr val="E7F4FB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11.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oktobar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31800" dist="38100" dir="2700000">
                    <a:srgbClr val="E7F4FB">
                      <a:alpha val="43000"/>
                    </a:srgbClr>
                  </a:outerShdw>
                </a:effectLst>
                <a:latin typeface="Arial"/>
                <a:cs typeface="Arial"/>
              </a:rPr>
              <a:t> 2018.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5143500" cy="6858000"/>
            <a:chOff x="0" y="0"/>
            <a:chExt cx="5143500" cy="6858000"/>
          </a:xfrm>
          <a:solidFill>
            <a:schemeClr val="bg1"/>
          </a:solidFill>
          <a:effectLst/>
        </p:grpSpPr>
        <p:sp>
          <p:nvSpPr>
            <p:cNvPr id="4" name="Rectangle 3"/>
            <p:cNvSpPr/>
            <p:nvPr/>
          </p:nvSpPr>
          <p:spPr>
            <a:xfrm>
              <a:off x="0" y="0"/>
              <a:ext cx="5143500" cy="3048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191000"/>
              <a:ext cx="5143500" cy="2667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016" y="3048000"/>
              <a:ext cx="427484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048000"/>
              <a:ext cx="467544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76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29"/>
            <a:ext cx="9144000" cy="6230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430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Predviđanje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promene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globalne</a:t>
            </a:r>
            <a:r>
              <a:rPr lang="en-US" sz="2400" dirty="0" smtClean="0">
                <a:latin typeface="Arial"/>
                <a:cs typeface="Arial"/>
              </a:rPr>
              <a:t> temperature </a:t>
            </a:r>
            <a:r>
              <a:rPr lang="en-US" sz="2400" b="1" u="sng" dirty="0" err="1" smtClean="0">
                <a:latin typeface="Arial"/>
                <a:cs typeface="Arial"/>
              </a:rPr>
              <a:t>iz</a:t>
            </a:r>
            <a:r>
              <a:rPr lang="en-US" sz="2400" b="1" u="sng" dirty="0" smtClean="0">
                <a:latin typeface="Arial"/>
                <a:cs typeface="Arial"/>
              </a:rPr>
              <a:t> 1975.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(pre 43 </a:t>
            </a:r>
            <a:r>
              <a:rPr lang="en-US" sz="2000" dirty="0" err="1" smtClean="0">
                <a:latin typeface="Arial"/>
                <a:cs typeface="Arial"/>
              </a:rPr>
              <a:t>godine</a:t>
            </a:r>
            <a:r>
              <a:rPr lang="en-US" sz="2000" dirty="0" smtClean="0">
                <a:latin typeface="Arial"/>
                <a:cs typeface="Arial"/>
              </a:rPr>
              <a:t>!)</a:t>
            </a:r>
            <a:endParaRPr lang="en-US" sz="2000" b="1" u="sng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2459155" y="3392409"/>
            <a:ext cx="55713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Promena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srednje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globalne</a:t>
            </a:r>
            <a:r>
              <a:rPr lang="en-US" sz="2400" dirty="0" smtClean="0">
                <a:latin typeface="Arial"/>
                <a:cs typeface="Arial"/>
              </a:rPr>
              <a:t> temperature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660349" y="729983"/>
            <a:ext cx="3917184" cy="5532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16921" y="837557"/>
            <a:ext cx="0" cy="5401878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1310" y="1555711"/>
            <a:ext cx="1928300" cy="1118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42445" y="1572889"/>
            <a:ext cx="4054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predviđanje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zbog</a:t>
            </a:r>
            <a:r>
              <a:rPr lang="en-US" sz="2000" dirty="0" smtClean="0">
                <a:latin typeface="Arial"/>
                <a:cs typeface="Arial"/>
              </a:rPr>
              <a:t> CO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+ 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prirodna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varijabilnost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 err="1" smtClean="0">
                <a:latin typeface="Arial"/>
                <a:cs typeface="Arial"/>
              </a:rPr>
              <a:t>ciklusi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1942445" y="1138777"/>
            <a:ext cx="3514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predviđanje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samo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zbog</a:t>
            </a:r>
            <a:r>
              <a:rPr lang="en-US" sz="2000" dirty="0" smtClean="0">
                <a:latin typeface="Arial"/>
                <a:cs typeface="Arial"/>
              </a:rPr>
              <a:t> CO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897706" y="708743"/>
            <a:ext cx="286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/>
                <a:cs typeface="Arial"/>
              </a:rPr>
              <a:t>o</a:t>
            </a:r>
            <a:r>
              <a:rPr lang="en-US" sz="2000" dirty="0" err="1" smtClean="0">
                <a:latin typeface="Arial"/>
                <a:cs typeface="Arial"/>
              </a:rPr>
              <a:t>smotrena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promena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32445" y="906986"/>
            <a:ext cx="665261" cy="0"/>
          </a:xfrm>
          <a:prstGeom prst="line">
            <a:avLst/>
          </a:prstGeom>
          <a:ln w="69850">
            <a:solidFill>
              <a:srgbClr val="BE49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32444" y="1338832"/>
            <a:ext cx="665261" cy="0"/>
          </a:xfrm>
          <a:prstGeom prst="line">
            <a:avLst/>
          </a:prstGeom>
          <a:ln w="69850">
            <a:solidFill>
              <a:srgbClr val="467B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32443" y="1793392"/>
            <a:ext cx="665261" cy="0"/>
          </a:xfrm>
          <a:prstGeom prst="line">
            <a:avLst/>
          </a:prstGeom>
          <a:ln w="69850">
            <a:solidFill>
              <a:srgbClr val="017E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35117" y="6578012"/>
            <a:ext cx="2993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Broecker</a:t>
            </a:r>
            <a:r>
              <a:rPr lang="en-US" sz="1200" dirty="0" smtClean="0"/>
              <a:t>, 1975,Science; </a:t>
            </a:r>
            <a:r>
              <a:rPr lang="en-US" sz="1200" dirty="0" err="1" smtClean="0"/>
              <a:t>slika</a:t>
            </a:r>
            <a:r>
              <a:rPr lang="en-US" sz="1200" dirty="0"/>
              <a:t>: Dana </a:t>
            </a:r>
            <a:r>
              <a:rPr lang="en-US" sz="1200" dirty="0" err="1"/>
              <a:t>Nuccitelli</a:t>
            </a:r>
            <a:r>
              <a:rPr lang="en-US" sz="1200" dirty="0"/>
              <a:t>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08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P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2696"/>
            <a:ext cx="8172401" cy="4527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1274" y="6581001"/>
            <a:ext cx="89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IPCC 2013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-25655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Promena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srednje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err="1" smtClean="0">
                <a:latin typeface="Arial"/>
                <a:cs typeface="Arial"/>
              </a:rPr>
              <a:t>globalne</a:t>
            </a:r>
            <a:r>
              <a:rPr lang="en-US" sz="2800" b="1" dirty="0" smtClean="0">
                <a:latin typeface="Arial"/>
                <a:cs typeface="Arial"/>
              </a:rPr>
              <a:t> temperature do 2100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lang="en-US" sz="2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956376" y="1700808"/>
            <a:ext cx="648072" cy="0"/>
          </a:xfrm>
          <a:prstGeom prst="straightConnector1">
            <a:avLst/>
          </a:prstGeom>
          <a:ln w="101600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956376" y="3284984"/>
            <a:ext cx="648072" cy="0"/>
          </a:xfrm>
          <a:prstGeom prst="straightConnector1">
            <a:avLst/>
          </a:prstGeom>
          <a:ln w="101600">
            <a:solidFill>
              <a:srgbClr val="3654A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4213" y="1316087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ED1F24"/>
                </a:solidFill>
                <a:latin typeface="Arial"/>
                <a:cs typeface="Arial"/>
              </a:rPr>
              <a:t>4</a:t>
            </a:r>
            <a:endParaRPr lang="en-US" sz="4400" b="1" dirty="0">
              <a:solidFill>
                <a:srgbClr val="ED1F2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3883" y="2840985"/>
            <a:ext cx="493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3753A5"/>
                </a:solidFill>
                <a:latin typeface="Arial"/>
                <a:cs typeface="Arial"/>
              </a:rPr>
              <a:t>1</a:t>
            </a:r>
            <a:endParaRPr lang="en-US" sz="4400" b="1" dirty="0">
              <a:solidFill>
                <a:srgbClr val="3753A5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9570" y="5575442"/>
            <a:ext cx="665261" cy="298865"/>
            <a:chOff x="1122556" y="5382322"/>
            <a:chExt cx="802887" cy="356839"/>
          </a:xfrm>
        </p:grpSpPr>
        <p:sp>
          <p:nvSpPr>
            <p:cNvPr id="2" name="Rectangle 1"/>
            <p:cNvSpPr/>
            <p:nvPr/>
          </p:nvSpPr>
          <p:spPr>
            <a:xfrm>
              <a:off x="1122556" y="5382322"/>
              <a:ext cx="802887" cy="356839"/>
            </a:xfrm>
            <a:prstGeom prst="rect">
              <a:avLst/>
            </a:prstGeom>
            <a:solidFill>
              <a:srgbClr val="A0A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2" idx="1"/>
              <a:endCxn id="2" idx="3"/>
            </p:cNvCxnSpPr>
            <p:nvPr/>
          </p:nvCxnSpPr>
          <p:spPr>
            <a:xfrm>
              <a:off x="1122556" y="5560742"/>
              <a:ext cx="802887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064831" y="5524819"/>
            <a:ext cx="286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Temperatura</a:t>
            </a:r>
            <a:r>
              <a:rPr lang="en-US" sz="2000" dirty="0" smtClean="0">
                <a:latin typeface="Arial"/>
                <a:cs typeface="Arial"/>
              </a:rPr>
              <a:t> u </a:t>
            </a:r>
            <a:r>
              <a:rPr lang="en-US" sz="2000" dirty="0" err="1" smtClean="0">
                <a:latin typeface="Arial"/>
                <a:cs typeface="Arial"/>
              </a:rPr>
              <a:t>prošlosti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259171" y="5575442"/>
            <a:ext cx="665261" cy="298865"/>
          </a:xfrm>
          <a:prstGeom prst="rect">
            <a:avLst/>
          </a:prstGeom>
          <a:solidFill>
            <a:srgbClr val="F7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259171" y="5724875"/>
            <a:ext cx="665261" cy="0"/>
          </a:xfrm>
          <a:prstGeom prst="line">
            <a:avLst/>
          </a:prstGeom>
          <a:ln w="57150">
            <a:solidFill>
              <a:srgbClr val="ED1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259171" y="6023740"/>
            <a:ext cx="665261" cy="298865"/>
          </a:xfrm>
          <a:prstGeom prst="rect">
            <a:avLst/>
          </a:prstGeom>
          <a:solidFill>
            <a:srgbClr val="9B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259171" y="6173173"/>
            <a:ext cx="665261" cy="0"/>
          </a:xfrm>
          <a:prstGeom prst="line">
            <a:avLst/>
          </a:prstGeom>
          <a:ln w="57150">
            <a:solidFill>
              <a:srgbClr val="365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24431" y="5524819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 smtClean="0">
                <a:latin typeface="Arial"/>
                <a:cs typeface="Arial"/>
              </a:rPr>
              <a:t>Isto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kao</a:t>
            </a:r>
            <a:r>
              <a:rPr lang="en-US" sz="2000" dirty="0" smtClean="0">
                <a:latin typeface="Arial"/>
                <a:cs typeface="Arial"/>
              </a:rPr>
              <a:t> do </a:t>
            </a:r>
            <a:r>
              <a:rPr lang="en-US" sz="2000" dirty="0" err="1" smtClean="0">
                <a:latin typeface="Arial"/>
                <a:cs typeface="Arial"/>
              </a:rPr>
              <a:t>sada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4924430" y="5973117"/>
            <a:ext cx="404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“</a:t>
            </a:r>
            <a:r>
              <a:rPr lang="en-US" sz="2000" dirty="0" err="1">
                <a:latin typeface="Arial"/>
                <a:cs typeface="Arial"/>
              </a:rPr>
              <a:t>P</a:t>
            </a:r>
            <a:r>
              <a:rPr lang="en-US" sz="2000" dirty="0" err="1" smtClean="0">
                <a:latin typeface="Arial"/>
                <a:cs typeface="Arial"/>
              </a:rPr>
              <a:t>ariski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sporazum</a:t>
            </a:r>
            <a:r>
              <a:rPr lang="en-US" sz="2000" dirty="0" smtClean="0">
                <a:latin typeface="Arial"/>
                <a:cs typeface="Arial"/>
              </a:rPr>
              <a:t>” scenario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8202613" y="2109005"/>
            <a:ext cx="803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latin typeface="Arial"/>
                <a:cs typeface="Arial"/>
              </a:rPr>
              <a:t>ili</a:t>
            </a:r>
            <a:endParaRPr lang="en-US" sz="4000" b="1" i="1" dirty="0"/>
          </a:p>
        </p:txBody>
      </p:sp>
      <p:sp>
        <p:nvSpPr>
          <p:cNvPr id="7" name="Donut 6"/>
          <p:cNvSpPr/>
          <p:nvPr/>
        </p:nvSpPr>
        <p:spPr>
          <a:xfrm>
            <a:off x="6454589" y="835895"/>
            <a:ext cx="2800737" cy="2005089"/>
          </a:xfrm>
          <a:prstGeom prst="donut">
            <a:avLst>
              <a:gd name="adj" fmla="val 77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2" y="822725"/>
            <a:ext cx="4403912" cy="581248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4613821" y="3657600"/>
            <a:ext cx="1533406" cy="10321"/>
          </a:xfrm>
          <a:prstGeom prst="straightConnector1">
            <a:avLst/>
          </a:prstGeom>
          <a:ln w="136525">
            <a:solidFill>
              <a:srgbClr val="ED1F2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219784" y="3149768"/>
            <a:ext cx="493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ED1F24"/>
                </a:solidFill>
                <a:latin typeface="Arial"/>
                <a:cs typeface="Arial"/>
              </a:rPr>
              <a:t>4</a:t>
            </a:r>
            <a:endParaRPr lang="en-US" sz="6000" b="1" dirty="0">
              <a:solidFill>
                <a:srgbClr val="ED1F24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613821" y="5262282"/>
            <a:ext cx="1533406" cy="10321"/>
          </a:xfrm>
          <a:prstGeom prst="straightConnector1">
            <a:avLst/>
          </a:prstGeom>
          <a:ln w="136525">
            <a:solidFill>
              <a:srgbClr val="F7A18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219784" y="4754450"/>
            <a:ext cx="1395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smtClean="0">
                <a:solidFill>
                  <a:srgbClr val="F7A186"/>
                </a:solidFill>
                <a:latin typeface="Arial"/>
                <a:cs typeface="Arial"/>
              </a:rPr>
              <a:t>2.8</a:t>
            </a:r>
            <a:endParaRPr lang="en-US" sz="6000" b="1" dirty="0">
              <a:solidFill>
                <a:srgbClr val="F7A186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541264" y="1695609"/>
            <a:ext cx="1533406" cy="10321"/>
          </a:xfrm>
          <a:prstGeom prst="straightConnector1">
            <a:avLst/>
          </a:prstGeom>
          <a:ln w="136525">
            <a:solidFill>
              <a:srgbClr val="F7A18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147227" y="1187777"/>
            <a:ext cx="1675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smtClean="0">
                <a:solidFill>
                  <a:srgbClr val="F7A186"/>
                </a:solidFill>
                <a:latin typeface="Arial"/>
                <a:cs typeface="Arial"/>
              </a:rPr>
              <a:t>5.5</a:t>
            </a:r>
            <a:endParaRPr lang="en-US" sz="6000" b="1" dirty="0">
              <a:solidFill>
                <a:srgbClr val="F7A186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45390" y="5876"/>
            <a:ext cx="39351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Arial"/>
                <a:cs typeface="Arial"/>
              </a:rPr>
              <a:t>Neizvesnost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570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-pro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9122927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415498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Promena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 temperature u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Srbiji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cs typeface="Arial Narrow"/>
              </a:rPr>
              <a:t> do 2100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1 </a:t>
            </a:r>
            <a:r>
              <a:rPr lang="mr-IN" sz="3200" b="1" dirty="0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–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cs typeface="Arial Narrow"/>
              </a:rPr>
              <a:t> model (EBU-POM)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471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720</TotalTime>
  <Words>735</Words>
  <Application>Microsoft Office PowerPoint</Application>
  <PresentationFormat>On-screen Show (4:3)</PresentationFormat>
  <Paragraphs>232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Predavanja</cp:lastModifiedBy>
  <cp:revision>141</cp:revision>
  <cp:lastPrinted>2018-10-11T15:11:44Z</cp:lastPrinted>
  <dcterms:created xsi:type="dcterms:W3CDTF">2018-10-09T11:04:53Z</dcterms:created>
  <dcterms:modified xsi:type="dcterms:W3CDTF">2018-10-11T17:14:13Z</dcterms:modified>
</cp:coreProperties>
</file>